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30" r:id="rId5"/>
    <p:sldMasterId id="2147483743" r:id="rId6"/>
    <p:sldMasterId id="2147483748" r:id="rId7"/>
    <p:sldMasterId id="2147483771" r:id="rId8"/>
  </p:sldMasterIdLst>
  <p:notesMasterIdLst>
    <p:notesMasterId r:id="rId28"/>
  </p:notesMasterIdLst>
  <p:sldIdLst>
    <p:sldId id="256" r:id="rId9"/>
    <p:sldId id="259" r:id="rId10"/>
    <p:sldId id="260" r:id="rId11"/>
    <p:sldId id="269" r:id="rId12"/>
    <p:sldId id="257" r:id="rId13"/>
    <p:sldId id="261" r:id="rId14"/>
    <p:sldId id="263" r:id="rId15"/>
    <p:sldId id="262" r:id="rId16"/>
    <p:sldId id="264" r:id="rId17"/>
    <p:sldId id="265" r:id="rId18"/>
    <p:sldId id="266" r:id="rId19"/>
    <p:sldId id="267" r:id="rId20"/>
    <p:sldId id="271" r:id="rId21"/>
    <p:sldId id="272" r:id="rId22"/>
    <p:sldId id="268" r:id="rId23"/>
    <p:sldId id="270" r:id="rId24"/>
    <p:sldId id="273" r:id="rId25"/>
    <p:sldId id="277" r:id="rId26"/>
    <p:sldId id="276" r:id="rId2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1"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67" autoAdjust="0"/>
  </p:normalViewPr>
  <p:slideViewPr>
    <p:cSldViewPr snapToGrid="0">
      <p:cViewPr varScale="1">
        <p:scale>
          <a:sx n="62" d="100"/>
          <a:sy n="62" d="100"/>
        </p:scale>
        <p:origin x="339" y="38"/>
      </p:cViewPr>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B3ED8-E981-4D71-A13E-B35759C19C22}" type="datetimeFigureOut">
              <a:rPr lang="en-US" smtClean="0"/>
              <a:t>9/5/2018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D29A90-6458-453D-AE48-11C4986A32D4}" type="slidenum">
              <a:rPr lang="en-US" smtClean="0"/>
              <a:t>‹#›</a:t>
            </a:fld>
            <a:endParaRPr lang="en-US"/>
          </a:p>
        </p:txBody>
      </p:sp>
    </p:spTree>
    <p:extLst>
      <p:ext uri="{BB962C8B-B14F-4D97-AF65-F5344CB8AC3E}">
        <p14:creationId xmlns:p14="http://schemas.microsoft.com/office/powerpoint/2010/main" val="71220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apress.com/9781484208427"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safaribooksonline.com/library/view/Spring+REST/9781484208236/9781484208243_Ch01.xhtml#Fn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a:bodyPr>
          <a:lstStyle/>
          <a:p>
            <a:r>
              <a:rPr lang="en-US" dirty="0"/>
              <a:t>Following contents would be covered:</a:t>
            </a:r>
          </a:p>
          <a:p>
            <a:r>
              <a:rPr lang="en-US" dirty="0"/>
              <a:t>1.1</a:t>
            </a:r>
            <a:r>
              <a:rPr lang="en-US" baseline="0" dirty="0"/>
              <a:t> : What are Web services</a:t>
            </a:r>
          </a:p>
          <a:p>
            <a:r>
              <a:rPr lang="en-US" baseline="0" dirty="0"/>
              <a:t>	1.1.1 Web service components and architecture</a:t>
            </a:r>
          </a:p>
          <a:p>
            <a:r>
              <a:rPr lang="en-US" baseline="0" dirty="0"/>
              <a:t>	1.1.2 How do Web services 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1.2: HTTP and SOAP messages</a:t>
            </a:r>
            <a:endParaRPr lang="en-US" dirty="0"/>
          </a:p>
          <a:p>
            <a:r>
              <a:rPr lang="en-US" baseline="0" dirty="0"/>
              <a:t>1.3: Overview of JAX – WS and JAX – RS</a:t>
            </a:r>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400880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REST is a lightweight alternative to mechanisms like RPC (Remote Procedure Calls) and Web Services (SOAP)</a:t>
            </a:r>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a:t>
            </a:r>
          </a:p>
          <a:p>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 following principles encourage RESTful applications to be simple, lightweight, and fast:</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Resource identification through URI</a:t>
            </a:r>
            <a:r>
              <a:rPr lang="en-US" sz="1000" b="0" i="0" kern="1200" dirty="0">
                <a:solidFill>
                  <a:schemeClr val="tx1"/>
                </a:solidFill>
                <a:effectLst/>
                <a:latin typeface="Arial" pitchFamily="34" charset="0"/>
                <a:ea typeface="+mn-ea"/>
                <a:cs typeface="Arial" pitchFamily="34" charset="0"/>
              </a:rPr>
              <a:t>: A RESTful web service exposes a set of resources. </a:t>
            </a:r>
          </a:p>
          <a:p>
            <a:r>
              <a:rPr lang="en-US" sz="1000" b="0" i="0" kern="1200" dirty="0">
                <a:solidFill>
                  <a:schemeClr val="tx1"/>
                </a:solidFill>
                <a:effectLst/>
                <a:latin typeface="Arial" pitchFamily="34" charset="0"/>
                <a:ea typeface="+mn-ea"/>
                <a:cs typeface="Arial" pitchFamily="34" charset="0"/>
              </a:rPr>
              <a:t>Resources are identified by URIs, which provide a global addressing space for resource and service discovery.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Uniform interface</a:t>
            </a:r>
            <a:r>
              <a:rPr lang="en-US" sz="1000" b="0" i="0" kern="1200" dirty="0">
                <a:solidFill>
                  <a:schemeClr val="tx1"/>
                </a:solidFill>
                <a:effectLst/>
                <a:latin typeface="Arial" pitchFamily="34" charset="0"/>
                <a:ea typeface="+mn-ea"/>
                <a:cs typeface="Arial" pitchFamily="34" charset="0"/>
              </a:rPr>
              <a:t>: Resources are manipulated using a fixed set of four create, read, update, delete operations: PUT, GET, POST, and DELETE. PUT </a:t>
            </a:r>
            <a:r>
              <a:rPr lang="en-US" sz="1000" b="0" i="0" kern="1200" baseline="0" dirty="0">
                <a:solidFill>
                  <a:schemeClr val="tx1"/>
                </a:solidFill>
                <a:effectLst/>
                <a:latin typeface="Arial" pitchFamily="34" charset="0"/>
                <a:ea typeface="+mn-ea"/>
                <a:cs typeface="Arial" pitchFamily="34" charset="0"/>
              </a:rPr>
              <a:t>updates </a:t>
            </a:r>
            <a:r>
              <a:rPr lang="en-US" sz="1000" b="0" i="0" kern="1200" dirty="0">
                <a:solidFill>
                  <a:schemeClr val="tx1"/>
                </a:solidFill>
                <a:effectLst/>
                <a:latin typeface="Arial" pitchFamily="34" charset="0"/>
                <a:ea typeface="+mn-ea"/>
                <a:cs typeface="Arial" pitchFamily="34" charset="0"/>
              </a:rPr>
              <a:t>an existing resource, which can be then deleted by using DELETE. GET retrieves the current state of a resource in some representation. POST transfers a new state onto a resource.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Self-descriptive messages</a:t>
            </a:r>
            <a:r>
              <a:rPr lang="en-US" sz="1000" b="0" i="0" kern="1200" dirty="0">
                <a:solidFill>
                  <a:schemeClr val="tx1"/>
                </a:solidFill>
                <a:effectLst/>
                <a:latin typeface="Arial" pitchFamily="34" charset="0"/>
                <a:ea typeface="+mn-ea"/>
                <a:cs typeface="Arial" pitchFamily="34" charset="0"/>
              </a:rPr>
              <a:t>: Resources are decoupled from their representation so that their content can be accessed in a variety of formats, such as HTML, XML, plain text, PDF, JPEG, JSON, and others. Metadata about the resource is available and used, for example, to control caching, detect transmission errors, negotiate the appropriate representation format, and perform authentication or access control.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err="1">
                <a:solidFill>
                  <a:schemeClr val="tx1"/>
                </a:solidFill>
                <a:effectLst/>
                <a:latin typeface="Arial" pitchFamily="34" charset="0"/>
                <a:ea typeface="+mn-ea"/>
                <a:cs typeface="Arial" pitchFamily="34" charset="0"/>
              </a:rPr>
              <a:t>Stateful</a:t>
            </a:r>
            <a:r>
              <a:rPr lang="en-US" sz="1000" b="1" i="0" kern="1200" dirty="0">
                <a:solidFill>
                  <a:schemeClr val="tx1"/>
                </a:solidFill>
                <a:effectLst/>
                <a:latin typeface="Arial" pitchFamily="34" charset="0"/>
                <a:ea typeface="+mn-ea"/>
                <a:cs typeface="Arial" pitchFamily="34" charset="0"/>
              </a:rPr>
              <a:t> interactions through hyperlinks</a:t>
            </a:r>
            <a:r>
              <a:rPr lang="en-US" sz="1000" b="0" i="0" kern="1200" dirty="0">
                <a:solidFill>
                  <a:schemeClr val="tx1"/>
                </a:solidFill>
                <a:effectLst/>
                <a:latin typeface="Arial" pitchFamily="34" charset="0"/>
                <a:ea typeface="+mn-ea"/>
                <a:cs typeface="Arial" pitchFamily="34" charset="0"/>
              </a:rPr>
              <a:t>: Every interaction with a resource is stateless; that is, request messages are self-contained. </a:t>
            </a:r>
            <a:r>
              <a:rPr lang="en-US" sz="1000" b="0" i="0" kern="1200" dirty="0" err="1">
                <a:solidFill>
                  <a:schemeClr val="tx1"/>
                </a:solidFill>
                <a:effectLst/>
                <a:latin typeface="Arial" pitchFamily="34" charset="0"/>
                <a:ea typeface="+mn-ea"/>
                <a:cs typeface="Arial" pitchFamily="34" charset="0"/>
              </a:rPr>
              <a:t>Stateful</a:t>
            </a:r>
            <a:r>
              <a:rPr lang="en-US" sz="1000" b="0" i="0" kern="1200" dirty="0">
                <a:solidFill>
                  <a:schemeClr val="tx1"/>
                </a:solidFill>
                <a:effectLst/>
                <a:latin typeface="Arial" pitchFamily="34" charset="0"/>
                <a:ea typeface="+mn-ea"/>
                <a:cs typeface="Arial" pitchFamily="34" charset="0"/>
              </a:rPr>
              <a:t> interactions are based on the concept of explicit state transfer. Several techniques exist to exchange state, such as URI rewriting, cookies, and hidden form fields. State can be embedded in response messages to point to valid future states of the interaction</a:t>
            </a:r>
          </a:p>
          <a:p>
            <a:endParaRPr lang="en-US" dirty="0"/>
          </a:p>
        </p:txBody>
      </p:sp>
      <p:sp>
        <p:nvSpPr>
          <p:cNvPr id="5" name="Text Box 9"/>
          <p:cNvSpPr txBox="1">
            <a:spLocks noChangeArrowheads="1"/>
          </p:cNvSpPr>
          <p:nvPr/>
        </p:nvSpPr>
        <p:spPr bwMode="auto">
          <a:xfrm>
            <a:off x="142875" y="1133475"/>
            <a:ext cx="1480973" cy="553998"/>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Slide illustrates regarding REST architecture.</a:t>
            </a:r>
          </a:p>
        </p:txBody>
      </p:sp>
    </p:spTree>
    <p:extLst>
      <p:ext uri="{BB962C8B-B14F-4D97-AF65-F5344CB8AC3E}">
        <p14:creationId xmlns:p14="http://schemas.microsoft.com/office/powerpoint/2010/main" val="256437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t>REST is a lightweight alternative to mechanisms like RPC (Remote Procedure Calls) and Web Services (SOAP)</a:t>
            </a:r>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a:t>
            </a:r>
          </a:p>
          <a:p>
            <a:endParaRPr lang="en-US" sz="1000" b="0" i="0" kern="1200" dirty="0">
              <a:solidFill>
                <a:schemeClr val="tx1"/>
              </a:solidFill>
              <a:effectLst/>
              <a:latin typeface="Arial" pitchFamily="34" charset="0"/>
              <a:ea typeface="+mn-ea"/>
              <a:cs typeface="Arial" pitchFamily="34" charset="0"/>
            </a:endParaRP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 following principles encourage RESTful applications to be simple, lightweight, and fast:</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Resource identification through URI</a:t>
            </a:r>
            <a:r>
              <a:rPr lang="en-US" sz="1000" b="0" i="0" kern="1200" dirty="0">
                <a:solidFill>
                  <a:schemeClr val="tx1"/>
                </a:solidFill>
                <a:effectLst/>
                <a:latin typeface="Arial" pitchFamily="34" charset="0"/>
                <a:ea typeface="+mn-ea"/>
                <a:cs typeface="Arial" pitchFamily="34" charset="0"/>
              </a:rPr>
              <a:t>: A RESTful web service exposes a set of resources. </a:t>
            </a:r>
          </a:p>
          <a:p>
            <a:r>
              <a:rPr lang="en-US" sz="1000" b="0" i="0" kern="1200" dirty="0">
                <a:solidFill>
                  <a:schemeClr val="tx1"/>
                </a:solidFill>
                <a:effectLst/>
                <a:latin typeface="Arial" pitchFamily="34" charset="0"/>
                <a:ea typeface="+mn-ea"/>
                <a:cs typeface="Arial" pitchFamily="34" charset="0"/>
              </a:rPr>
              <a:t>Resources are identified by URIs, which provide a global addressing space for resource and service discovery.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Uniform interface</a:t>
            </a:r>
            <a:r>
              <a:rPr lang="en-US" sz="1000" b="0" i="0" kern="1200" dirty="0">
                <a:solidFill>
                  <a:schemeClr val="tx1"/>
                </a:solidFill>
                <a:effectLst/>
                <a:latin typeface="Arial" pitchFamily="34" charset="0"/>
                <a:ea typeface="+mn-ea"/>
                <a:cs typeface="Arial" pitchFamily="34" charset="0"/>
              </a:rPr>
              <a:t>: Resources are manipulated using a fixed set of four create, read, update, delete operations: PUT, GET, POST, and DELETE. PUT </a:t>
            </a:r>
            <a:r>
              <a:rPr lang="en-US" sz="1000" b="0" i="0" kern="1200" baseline="0" dirty="0">
                <a:solidFill>
                  <a:schemeClr val="tx1"/>
                </a:solidFill>
                <a:effectLst/>
                <a:latin typeface="Arial" pitchFamily="34" charset="0"/>
                <a:ea typeface="+mn-ea"/>
                <a:cs typeface="Arial" pitchFamily="34" charset="0"/>
              </a:rPr>
              <a:t>updates </a:t>
            </a:r>
            <a:r>
              <a:rPr lang="en-US" sz="1000" b="0" i="0" kern="1200" dirty="0">
                <a:solidFill>
                  <a:schemeClr val="tx1"/>
                </a:solidFill>
                <a:effectLst/>
                <a:latin typeface="Arial" pitchFamily="34" charset="0"/>
                <a:ea typeface="+mn-ea"/>
                <a:cs typeface="Arial" pitchFamily="34" charset="0"/>
              </a:rPr>
              <a:t>an existing resource, which can be then deleted by using DELETE. GET retrieves the current state of a resource in some representation. POST transfers a new state onto a resource.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a:solidFill>
                  <a:schemeClr val="tx1"/>
                </a:solidFill>
                <a:effectLst/>
                <a:latin typeface="Arial" pitchFamily="34" charset="0"/>
                <a:ea typeface="+mn-ea"/>
                <a:cs typeface="Arial" pitchFamily="34" charset="0"/>
              </a:rPr>
              <a:t>Self-descriptive messages</a:t>
            </a:r>
            <a:r>
              <a:rPr lang="en-US" sz="1000" b="0" i="0" kern="1200" dirty="0">
                <a:solidFill>
                  <a:schemeClr val="tx1"/>
                </a:solidFill>
                <a:effectLst/>
                <a:latin typeface="Arial" pitchFamily="34" charset="0"/>
                <a:ea typeface="+mn-ea"/>
                <a:cs typeface="Arial" pitchFamily="34" charset="0"/>
              </a:rPr>
              <a:t>: Resources are decoupled from their representation so that their content can be accessed in a variety of formats, such as HTML, XML, plain text, PDF, JPEG, JSON, and others. Metadata about the resource is available and used, for example, to control caching, detect transmission errors, negotiate the appropriate representation format, and perform authentication or access control. </a:t>
            </a:r>
          </a:p>
          <a:p>
            <a:endParaRPr lang="en-US" sz="1000" b="0" i="0" kern="1200" dirty="0">
              <a:solidFill>
                <a:schemeClr val="tx1"/>
              </a:solidFill>
              <a:effectLst/>
              <a:latin typeface="Arial" pitchFamily="34" charset="0"/>
              <a:ea typeface="+mn-ea"/>
              <a:cs typeface="Arial" pitchFamily="34" charset="0"/>
            </a:endParaRPr>
          </a:p>
          <a:p>
            <a:r>
              <a:rPr lang="en-US" sz="1000" b="1" i="0" kern="1200" dirty="0" err="1">
                <a:solidFill>
                  <a:schemeClr val="tx1"/>
                </a:solidFill>
                <a:effectLst/>
                <a:latin typeface="Arial" pitchFamily="34" charset="0"/>
                <a:ea typeface="+mn-ea"/>
                <a:cs typeface="Arial" pitchFamily="34" charset="0"/>
              </a:rPr>
              <a:t>Stateful</a:t>
            </a:r>
            <a:r>
              <a:rPr lang="en-US" sz="1000" b="1" i="0" kern="1200" dirty="0">
                <a:solidFill>
                  <a:schemeClr val="tx1"/>
                </a:solidFill>
                <a:effectLst/>
                <a:latin typeface="Arial" pitchFamily="34" charset="0"/>
                <a:ea typeface="+mn-ea"/>
                <a:cs typeface="Arial" pitchFamily="34" charset="0"/>
              </a:rPr>
              <a:t> interactions through hyperlinks</a:t>
            </a:r>
            <a:r>
              <a:rPr lang="en-US" sz="1000" b="0" i="0" kern="1200" dirty="0">
                <a:solidFill>
                  <a:schemeClr val="tx1"/>
                </a:solidFill>
                <a:effectLst/>
                <a:latin typeface="Arial" pitchFamily="34" charset="0"/>
                <a:ea typeface="+mn-ea"/>
                <a:cs typeface="Arial" pitchFamily="34" charset="0"/>
              </a:rPr>
              <a:t>: Every interaction with a resource is stateless; that is, request messages are self-contained. </a:t>
            </a:r>
            <a:r>
              <a:rPr lang="en-US" sz="1000" b="0" i="0" kern="1200" dirty="0" err="1">
                <a:solidFill>
                  <a:schemeClr val="tx1"/>
                </a:solidFill>
                <a:effectLst/>
                <a:latin typeface="Arial" pitchFamily="34" charset="0"/>
                <a:ea typeface="+mn-ea"/>
                <a:cs typeface="Arial" pitchFamily="34" charset="0"/>
              </a:rPr>
              <a:t>Stateful</a:t>
            </a:r>
            <a:r>
              <a:rPr lang="en-US" sz="1000" b="0" i="0" kern="1200" dirty="0">
                <a:solidFill>
                  <a:schemeClr val="tx1"/>
                </a:solidFill>
                <a:effectLst/>
                <a:latin typeface="Arial" pitchFamily="34" charset="0"/>
                <a:ea typeface="+mn-ea"/>
                <a:cs typeface="Arial" pitchFamily="34" charset="0"/>
              </a:rPr>
              <a:t> interactions are based on the concept of explicit state transfer. Several techniques exist to exchange state, such as URI rewriting, cookies, and hidden form fields. State can be embedded in response messages to point to valid future states of the interaction</a:t>
            </a:r>
          </a:p>
          <a:p>
            <a:endParaRPr lang="en-US" dirty="0"/>
          </a:p>
        </p:txBody>
      </p:sp>
      <p:sp>
        <p:nvSpPr>
          <p:cNvPr id="5" name="Text Box 9"/>
          <p:cNvSpPr txBox="1">
            <a:spLocks noChangeArrowheads="1"/>
          </p:cNvSpPr>
          <p:nvPr/>
        </p:nvSpPr>
        <p:spPr bwMode="auto">
          <a:xfrm>
            <a:off x="142875" y="1133475"/>
            <a:ext cx="1480973" cy="553998"/>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Slide illustrates regarding REST architecture.</a:t>
            </a:r>
          </a:p>
        </p:txBody>
      </p:sp>
    </p:spTree>
    <p:extLst>
      <p:ext uri="{BB962C8B-B14F-4D97-AF65-F5344CB8AC3E}">
        <p14:creationId xmlns:p14="http://schemas.microsoft.com/office/powerpoint/2010/main" val="380958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Fundamental to REST is the concept of resource. A resource is anything that can be accessed or manipulated. Examples of resources include “videos,” “blog entries,” “user profiles,” “images,” and even tangible things such as persons or devices. Resources are typically related to other resources. For example, in an ecommerce application, a customer can place an order for any number of products. In this scenario, the product resources are related to the corresponding order resource. It is also possible for a resource to be grouped into collections. Using the same ecommerce example, “orders” is a collection of individual “order” resources.</a:t>
            </a:r>
          </a:p>
          <a:p>
            <a:r>
              <a:rPr lang="en-US" sz="1200" b="0" i="0" kern="1200" dirty="0">
                <a:solidFill>
                  <a:schemeClr val="tx1"/>
                </a:solidFill>
                <a:effectLst/>
                <a:latin typeface="+mn-lt"/>
                <a:ea typeface="+mn-ea"/>
                <a:cs typeface="+mn-cs"/>
              </a:rPr>
              <a:t>Identifying Resources</a:t>
            </a:r>
          </a:p>
          <a:p>
            <a:r>
              <a:rPr lang="en-US" sz="1200" b="0" i="0" kern="1200" dirty="0">
                <a:solidFill>
                  <a:schemeClr val="tx1"/>
                </a:solidFill>
                <a:effectLst/>
                <a:latin typeface="+mn-lt"/>
                <a:ea typeface="+mn-ea"/>
                <a:cs typeface="+mn-cs"/>
              </a:rPr>
              <a:t>Before we can interact and use a resource, we must be able to identify it. The Web provides the Uniform Resource Identifier, or URI, for uniquely identifying resources. The syntax of a URI is:</a:t>
            </a:r>
          </a:p>
          <a:p>
            <a:r>
              <a:rPr lang="en-US" sz="1200" kern="1200" dirty="0" err="1">
                <a:solidFill>
                  <a:schemeClr val="tx1"/>
                </a:solidFill>
                <a:effectLst/>
                <a:latin typeface="+mn-lt"/>
                <a:ea typeface="+mn-ea"/>
                <a:cs typeface="+mn-cs"/>
              </a:rPr>
              <a:t>scheme:scheme-specific-part</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scheme and the scheme-specific-part are separated using a semicolon. Examples of a scheme include http or ftp or </a:t>
            </a:r>
            <a:r>
              <a:rPr lang="en-US" sz="1200" b="0" i="0" kern="1200" dirty="0" err="1">
                <a:solidFill>
                  <a:schemeClr val="tx1"/>
                </a:solidFill>
                <a:effectLst/>
                <a:latin typeface="+mn-lt"/>
                <a:ea typeface="+mn-ea"/>
                <a:cs typeface="+mn-cs"/>
              </a:rPr>
              <a:t>mailto</a:t>
            </a:r>
            <a:r>
              <a:rPr lang="en-US" sz="1200" b="0" i="0" kern="1200" dirty="0">
                <a:solidFill>
                  <a:schemeClr val="tx1"/>
                </a:solidFill>
                <a:effectLst/>
                <a:latin typeface="+mn-lt"/>
                <a:ea typeface="+mn-ea"/>
                <a:cs typeface="+mn-cs"/>
              </a:rPr>
              <a:t> and are used to define the semantics and interpretation of the rest of the URI. Take the example of the URI—</a:t>
            </a:r>
            <a:r>
              <a:rPr lang="en-US" sz="1200" b="0" i="0" u="none" strike="noStrike" kern="1200" dirty="0">
                <a:solidFill>
                  <a:schemeClr val="tx1"/>
                </a:solidFill>
                <a:effectLst/>
                <a:latin typeface="+mn-lt"/>
                <a:ea typeface="+mn-ea"/>
                <a:cs typeface="+mn-cs"/>
                <a:hlinkClick r:id="rId3"/>
              </a:rPr>
              <a:t>http://www.apress.com/9781484208427</a:t>
            </a:r>
            <a:r>
              <a:rPr lang="en-US" sz="1200" b="0" i="0" kern="1200" dirty="0">
                <a:solidFill>
                  <a:schemeClr val="tx1"/>
                </a:solidFill>
                <a:effectLst/>
                <a:latin typeface="+mn-lt"/>
                <a:ea typeface="+mn-ea"/>
                <a:cs typeface="+mn-cs"/>
              </a:rPr>
              <a:t>. The http portion of the example is the scheme; it indicates that a HTTP scheme should be used for interpreting the rest of the URI. The HTTP scheme, defined as part of RFC 7230,</a:t>
            </a:r>
            <a:r>
              <a:rPr lang="en-US" sz="1200" b="0" i="0" u="none" strike="noStrike" kern="1200" baseline="300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 indicates that the resource identified by our example URI is located on a machine with host name apress.com.</a:t>
            </a:r>
          </a:p>
        </p:txBody>
      </p:sp>
      <p:sp>
        <p:nvSpPr>
          <p:cNvPr id="4" name="Slide Number Placeholder 3"/>
          <p:cNvSpPr>
            <a:spLocks noGrp="1"/>
          </p:cNvSpPr>
          <p:nvPr>
            <p:ph type="sldNum" sz="quarter" idx="10"/>
          </p:nvPr>
        </p:nvSpPr>
        <p:spPr/>
        <p:txBody>
          <a:bodyPr/>
          <a:lstStyle/>
          <a:p>
            <a:fld id="{AAD29A90-6458-453D-AE48-11C4986A32D4}" type="slidenum">
              <a:rPr lang="en-US" smtClean="0"/>
              <a:t>5</a:t>
            </a:fld>
            <a:endParaRPr lang="en-US"/>
          </a:p>
        </p:txBody>
      </p:sp>
    </p:spTree>
    <p:extLst>
      <p:ext uri="{BB962C8B-B14F-4D97-AF65-F5344CB8AC3E}">
        <p14:creationId xmlns:p14="http://schemas.microsoft.com/office/powerpoint/2010/main" val="246422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Rot="1" noChangeAspect="1" noChangeArrowheads="1" noTextEdit="1"/>
          </p:cNvSpPr>
          <p:nvPr>
            <p:ph type="sldImg"/>
          </p:nvPr>
        </p:nvSpPr>
        <p:spPr>
          <a:xfrm>
            <a:off x="1174750" y="601663"/>
            <a:ext cx="6227763" cy="3503612"/>
          </a:xfrm>
          <a:ln/>
        </p:spPr>
      </p:sp>
      <p:sp>
        <p:nvSpPr>
          <p:cNvPr id="63493" name="Rectangle 3"/>
          <p:cNvSpPr>
            <a:spLocks noGrp="1" noChangeArrowheads="1"/>
          </p:cNvSpPr>
          <p:nvPr>
            <p:ph type="body" idx="1"/>
          </p:nvPr>
        </p:nvSpPr>
        <p:spPr>
          <a:xfrm>
            <a:off x="1951038" y="4365625"/>
            <a:ext cx="4572000" cy="3963988"/>
          </a:xfrm>
          <a:noFill/>
          <a:ln/>
        </p:spPr>
        <p:txBody>
          <a:bodyPr/>
          <a:lstStyle/>
          <a:p>
            <a:pPr eaLnBrk="1" hangingPunct="1"/>
            <a:r>
              <a:rPr lang="en-US" dirty="0"/>
              <a:t>AOP is a powerful complement to object-oriented programming. With aspects, you can now group application behavior that was once spread throughout your applications into reusable modules. You can then declaratively or programmatically define exactly where and how this behavior is applied. This reduces code duplication and lets your classes focus on their main functionality. Thus, the AOP technique helps you add design and run-time behavior to an object model in a non-obtrusive manner by using static and dynamic crosscutting. </a:t>
            </a:r>
          </a:p>
          <a:p>
            <a:pPr eaLnBrk="1" hangingPunct="1"/>
            <a:r>
              <a:rPr lang="en-US" dirty="0"/>
              <a:t>The first thing that comes to mind when someone mentions AOP is logging, followed by transaction management. However, these are just special applications of AOP. AOP can be used for performance monitoring, call auditing, caching and error recovery too. More advanced uses of AOP include compile-time checks of architecture standards. For example, you can write an aspect that will enforce you to call only certain methods from certain classes.</a:t>
            </a:r>
          </a:p>
          <a:p>
            <a:pPr eaLnBrk="1" hangingPunct="1"/>
            <a:r>
              <a:rPr lang="en-US" dirty="0"/>
              <a:t>Today, Spring AOP offers fine grained object advising capabilities using </a:t>
            </a:r>
            <a:r>
              <a:rPr lang="en-US" dirty="0" err="1"/>
              <a:t>AspectJ</a:t>
            </a:r>
            <a:r>
              <a:rPr lang="en-US" dirty="0"/>
              <a:t> support.</a:t>
            </a:r>
          </a:p>
          <a:p>
            <a:pPr eaLnBrk="1" hangingPunct="1"/>
            <a:endParaRPr lang="en-US" dirty="0"/>
          </a:p>
        </p:txBody>
      </p:sp>
      <p:sp>
        <p:nvSpPr>
          <p:cNvPr id="4" name="Text Box 4"/>
          <p:cNvSpPr txBox="1">
            <a:spLocks noChangeArrowheads="1"/>
          </p:cNvSpPr>
          <p:nvPr/>
        </p:nvSpPr>
        <p:spPr bwMode="auto">
          <a:xfrm>
            <a:off x="152400" y="1295400"/>
            <a:ext cx="1388533" cy="396875"/>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Additional notes for instructor</a:t>
            </a:r>
          </a:p>
        </p:txBody>
      </p:sp>
    </p:spTree>
    <p:extLst>
      <p:ext uri="{BB962C8B-B14F-4D97-AF65-F5344CB8AC3E}">
        <p14:creationId xmlns:p14="http://schemas.microsoft.com/office/powerpoint/2010/main" val="3343892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707886"/>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1, </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 </a:t>
            </a:r>
          </a:p>
        </p:txBody>
      </p:sp>
    </p:spTree>
    <p:extLst>
      <p:ext uri="{BB962C8B-B14F-4D97-AF65-F5344CB8AC3E}">
        <p14:creationId xmlns:p14="http://schemas.microsoft.com/office/powerpoint/2010/main" val="2653421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3.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8.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8.png"/><Relationship Id="rId14" Type="http://schemas.openxmlformats.org/officeDocument/2006/relationships/hyperlink" Target="http://www.capgemini.com/"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8938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692280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193661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11366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75060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49231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8247189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6240393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1045"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7"/>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4187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583895416"/>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9357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6965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2277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419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2">
            <a:extLst>
              <a:ext uri="{FF2B5EF4-FFF2-40B4-BE49-F238E27FC236}">
                <a16:creationId xmlns:a16="http://schemas.microsoft.com/office/drawing/2014/main" id="{4271F825-64E2-449D-AD1C-47EC22AC73C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482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998471268"/>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899749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28166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44511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437548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3008578593"/>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9047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28981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3077"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7"/>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56159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63982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1149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10513" y="1494990"/>
            <a:ext cx="21844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304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398022" y="1494767"/>
            <a:ext cx="9183185"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5" name="Picture 2">
            <a:extLst>
              <a:ext uri="{FF2B5EF4-FFF2-40B4-BE49-F238E27FC236}">
                <a16:creationId xmlns:a16="http://schemas.microsoft.com/office/drawing/2014/main" id="{4271F825-64E2-449D-AD1C-47EC22AC73C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93833" y="1828800"/>
            <a:ext cx="24384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2128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5336312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090817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325857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31507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0086546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4029963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146100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92715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72718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6263572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356156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69201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64840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931197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4320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406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90198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8761772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89047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3967756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223335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4861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3885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0608891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0596700"/>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269110"/>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147406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08768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201311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5540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463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386623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9634969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977325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169358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39558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57946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9442506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92302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30436387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8680249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410711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951091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5859328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89534898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21974146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73002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497527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sv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2.sv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2.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0302880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88525317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46171629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99208999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9501069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code.google.com/p/implementing-rest/wiki/RESTFrameworks"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blog.example.com/posts/1" TargetMode="External"/><Relationship Id="rId2" Type="http://schemas.openxmlformats.org/officeDocument/2006/relationships/hyperlink" Target="http://blog.example.com/posts" TargetMode="External"/><Relationship Id="rId1" Type="http://schemas.openxmlformats.org/officeDocument/2006/relationships/slideLayout" Target="../slideLayouts/slideLayout19.xml"/><Relationship Id="rId5" Type="http://schemas.openxmlformats.org/officeDocument/2006/relationships/hyperlink" Target="http://blog.example.com/posts/1/comments/245" TargetMode="External"/><Relationship Id="rId4" Type="http://schemas.openxmlformats.org/officeDocument/2006/relationships/hyperlink" Target="http://blog.example.com/posts/1/commen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blog.example.com/posts" TargetMode="External"/><Relationship Id="rId2" Type="http://schemas.openxmlformats.org/officeDocument/2006/relationships/hyperlink" Target="http://blog.example.com/posts/1" TargetMode="Externa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E68F3-3A06-4E35-B7BC-2AAA48EE4817}"/>
              </a:ext>
            </a:extLst>
          </p:cNvPr>
          <p:cNvSpPr>
            <a:spLocks noGrp="1"/>
          </p:cNvSpPr>
          <p:nvPr>
            <p:ph type="ctrTitle"/>
          </p:nvPr>
        </p:nvSpPr>
        <p:spPr>
          <a:xfrm>
            <a:off x="407988" y="3068960"/>
            <a:ext cx="6307772" cy="720725"/>
          </a:xfrm>
        </p:spPr>
        <p:txBody>
          <a:bodyPr/>
          <a:lstStyle/>
          <a:p>
            <a:r>
              <a:rPr lang="en-US" sz="2800"/>
              <a:t>Introduction to Web Services</a:t>
            </a:r>
            <a:endParaRPr lang="en-US" sz="2800" dirty="0"/>
          </a:p>
        </p:txBody>
      </p:sp>
      <p:sp>
        <p:nvSpPr>
          <p:cNvPr id="5" name="Subtitle 4">
            <a:extLst>
              <a:ext uri="{FF2B5EF4-FFF2-40B4-BE49-F238E27FC236}">
                <a16:creationId xmlns:a16="http://schemas.microsoft.com/office/drawing/2014/main" id="{CD9F568E-3472-41C2-831A-D1CCDF6FF347}"/>
              </a:ext>
            </a:extLst>
          </p:cNvPr>
          <p:cNvSpPr>
            <a:spLocks noGrp="1"/>
          </p:cNvSpPr>
          <p:nvPr>
            <p:ph type="subTitle" idx="1"/>
          </p:nvPr>
        </p:nvSpPr>
        <p:spPr>
          <a:xfrm>
            <a:off x="915988" y="4338959"/>
            <a:ext cx="4967932" cy="1223963"/>
          </a:xfrm>
        </p:spPr>
        <p:txBody>
          <a:bodyPr>
            <a:normAutofit/>
          </a:bodyPr>
          <a:lstStyle/>
          <a:p>
            <a:r>
              <a:rPr lang="en-US" sz="2400" dirty="0"/>
              <a:t>Introduction to REST</a:t>
            </a:r>
          </a:p>
        </p:txBody>
      </p:sp>
    </p:spTree>
    <p:extLst>
      <p:ext uri="{BB962C8B-B14F-4D97-AF65-F5344CB8AC3E}">
        <p14:creationId xmlns:p14="http://schemas.microsoft.com/office/powerpoint/2010/main" val="3181626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984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1477328"/>
          </a:xfrm>
          <a:prstGeom prst="rect">
            <a:avLst/>
          </a:prstGeom>
          <a:noFill/>
        </p:spPr>
        <p:txBody>
          <a:bodyPr wrap="square" rtlCol="0">
            <a:spAutoFit/>
          </a:bodyPr>
          <a:lstStyle/>
          <a:p>
            <a:r>
              <a:rPr lang="en-US" dirty="0">
                <a:solidFill>
                  <a:schemeClr val="accent1"/>
                </a:solidFill>
              </a:rPr>
              <a:t>DELETE method:</a:t>
            </a:r>
          </a:p>
          <a:p>
            <a:endParaRPr lang="en-US" dirty="0">
              <a:solidFill>
                <a:schemeClr val="accent1"/>
              </a:solidFill>
            </a:endParaRPr>
          </a:p>
          <a:p>
            <a:r>
              <a:rPr lang="en-US" dirty="0">
                <a:solidFill>
                  <a:schemeClr val="accent1"/>
                </a:solidFill>
              </a:rPr>
              <a:t>The DELETE method, as the name suggests, </a:t>
            </a:r>
            <a:r>
              <a:rPr lang="en-US" i="1" dirty="0">
                <a:solidFill>
                  <a:schemeClr val="accent1"/>
                </a:solidFill>
              </a:rPr>
              <a:t>requests</a:t>
            </a:r>
            <a:r>
              <a:rPr lang="en-US" dirty="0">
                <a:solidFill>
                  <a:schemeClr val="accent1"/>
                </a:solidFill>
              </a:rPr>
              <a:t> a resource to be deleted. </a:t>
            </a:r>
          </a:p>
          <a:p>
            <a:r>
              <a:rPr lang="en-US" dirty="0">
                <a:solidFill>
                  <a:schemeClr val="accent1"/>
                </a:solidFill>
              </a:rPr>
              <a:t>On receiving the request, a server deletes the resource. </a:t>
            </a:r>
          </a:p>
          <a:p>
            <a:r>
              <a:rPr lang="en-US" dirty="0">
                <a:solidFill>
                  <a:schemeClr val="accent1"/>
                </a:solidFill>
              </a:rPr>
              <a:t>Depending on the service implementation, the resource may or may not be physically deleted.</a:t>
            </a:r>
          </a:p>
        </p:txBody>
      </p:sp>
    </p:spTree>
    <p:extLst>
      <p:ext uri="{BB962C8B-B14F-4D97-AF65-F5344CB8AC3E}">
        <p14:creationId xmlns:p14="http://schemas.microsoft.com/office/powerpoint/2010/main" val="182592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8825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3416320"/>
          </a:xfrm>
          <a:prstGeom prst="rect">
            <a:avLst/>
          </a:prstGeom>
          <a:noFill/>
        </p:spPr>
        <p:txBody>
          <a:bodyPr wrap="square" rtlCol="0">
            <a:spAutoFit/>
          </a:bodyPr>
          <a:lstStyle/>
          <a:p>
            <a:r>
              <a:rPr lang="en-US" dirty="0">
                <a:solidFill>
                  <a:schemeClr val="accent1"/>
                </a:solidFill>
              </a:rPr>
              <a:t>PUT method:</a:t>
            </a:r>
          </a:p>
          <a:p>
            <a:endParaRPr lang="en-US" dirty="0">
              <a:solidFill>
                <a:schemeClr val="accent1"/>
              </a:solidFill>
            </a:endParaRPr>
          </a:p>
          <a:p>
            <a:r>
              <a:rPr lang="en-US" dirty="0">
                <a:solidFill>
                  <a:schemeClr val="accent1"/>
                </a:solidFill>
              </a:rPr>
              <a:t>The PUT method allows a client to modify a resource state. </a:t>
            </a:r>
          </a:p>
          <a:p>
            <a:r>
              <a:rPr lang="en-US" dirty="0">
                <a:solidFill>
                  <a:schemeClr val="accent1"/>
                </a:solidFill>
              </a:rPr>
              <a:t>A client modifies the state of a resource and sends the updated representation to the server using a PUT method. </a:t>
            </a:r>
          </a:p>
          <a:p>
            <a:r>
              <a:rPr lang="en-US" dirty="0">
                <a:solidFill>
                  <a:schemeClr val="accent1"/>
                </a:solidFill>
              </a:rPr>
              <a:t>On receiving the request, the server replaces the resource’s state with the new state.</a:t>
            </a:r>
          </a:p>
          <a:p>
            <a:r>
              <a:rPr lang="en-US" dirty="0">
                <a:solidFill>
                  <a:schemeClr val="accent1"/>
                </a:solidFill>
              </a:rPr>
              <a:t>Clients can also use PUT method to create a new resource.</a:t>
            </a:r>
          </a:p>
          <a:p>
            <a:endParaRPr lang="en-US" dirty="0">
              <a:solidFill>
                <a:schemeClr val="accent1"/>
              </a:solidFill>
            </a:endParaRPr>
          </a:p>
          <a:p>
            <a:r>
              <a:rPr lang="en-US" dirty="0">
                <a:solidFill>
                  <a:schemeClr val="accent1"/>
                </a:solidFill>
              </a:rPr>
              <a:t>For Example</a:t>
            </a:r>
          </a:p>
          <a:p>
            <a:endParaRPr lang="en-US" dirty="0">
              <a:solidFill>
                <a:schemeClr val="accent1"/>
              </a:solidFill>
            </a:endParaRPr>
          </a:p>
          <a:p>
            <a:r>
              <a:rPr lang="en-US" dirty="0">
                <a:solidFill>
                  <a:schemeClr val="accent1"/>
                </a:solidFill>
              </a:rPr>
              <a:t>PUT http://blog.example.com/posts/1/images/author.jpg</a:t>
            </a:r>
          </a:p>
          <a:p>
            <a:endParaRPr lang="en-US" dirty="0">
              <a:solidFill>
                <a:schemeClr val="accent1"/>
              </a:solidFill>
            </a:endParaRPr>
          </a:p>
        </p:txBody>
      </p:sp>
    </p:spTree>
    <p:extLst>
      <p:ext uri="{BB962C8B-B14F-4D97-AF65-F5344CB8AC3E}">
        <p14:creationId xmlns:p14="http://schemas.microsoft.com/office/powerpoint/2010/main" val="5089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71873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585323"/>
          </a:xfrm>
          <a:prstGeom prst="rect">
            <a:avLst/>
          </a:prstGeom>
          <a:noFill/>
        </p:spPr>
        <p:txBody>
          <a:bodyPr wrap="square" rtlCol="0">
            <a:spAutoFit/>
          </a:bodyPr>
          <a:lstStyle/>
          <a:p>
            <a:r>
              <a:rPr lang="en-US" dirty="0">
                <a:solidFill>
                  <a:schemeClr val="accent1"/>
                </a:solidFill>
              </a:rPr>
              <a:t>POST method:</a:t>
            </a:r>
          </a:p>
          <a:p>
            <a:endParaRPr lang="en-US" dirty="0">
              <a:solidFill>
                <a:schemeClr val="accent1"/>
              </a:solidFill>
            </a:endParaRPr>
          </a:p>
          <a:p>
            <a:r>
              <a:rPr lang="en-US" dirty="0">
                <a:solidFill>
                  <a:schemeClr val="accent1"/>
                </a:solidFill>
              </a:rPr>
              <a:t>The POST method is used to create resources. </a:t>
            </a:r>
          </a:p>
          <a:p>
            <a:r>
              <a:rPr lang="en-US" dirty="0">
                <a:solidFill>
                  <a:schemeClr val="accent1"/>
                </a:solidFill>
              </a:rPr>
              <a:t>Typically, it is used to create resources under </a:t>
            </a:r>
            <a:r>
              <a:rPr lang="en-US" dirty="0" err="1">
                <a:solidFill>
                  <a:schemeClr val="accent1"/>
                </a:solidFill>
              </a:rPr>
              <a:t>subcollections</a:t>
            </a:r>
            <a:r>
              <a:rPr lang="en-US" dirty="0">
                <a:solidFill>
                  <a:schemeClr val="accent1"/>
                </a:solidFill>
              </a:rPr>
              <a:t>—resource collections that exist under a parent resource. </a:t>
            </a:r>
          </a:p>
          <a:p>
            <a:endParaRPr lang="en-US" dirty="0">
              <a:solidFill>
                <a:schemeClr val="accent1"/>
              </a:solidFill>
            </a:endParaRPr>
          </a:p>
          <a:p>
            <a:r>
              <a:rPr lang="en-US" dirty="0">
                <a:solidFill>
                  <a:schemeClr val="accent1"/>
                </a:solidFill>
              </a:rPr>
              <a:t>Unlike PUT, a POST request doesn’t need to know the URI of the resource. The server is responsible for assigning an ID to the resource and deciding the URI where the resource is going to reside.</a:t>
            </a:r>
          </a:p>
        </p:txBody>
      </p:sp>
    </p:spTree>
    <p:extLst>
      <p:ext uri="{BB962C8B-B14F-4D97-AF65-F5344CB8AC3E}">
        <p14:creationId xmlns:p14="http://schemas.microsoft.com/office/powerpoint/2010/main" val="356847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DB0FB0B-7C03-4D7C-8CEF-ECDBEB2A1980}"/>
              </a:ext>
            </a:extLst>
          </p:cNvPr>
          <p:cNvSpPr>
            <a:spLocks noGrp="1"/>
          </p:cNvSpPr>
          <p:nvPr>
            <p:ph type="title" idx="4294967295"/>
          </p:nvPr>
        </p:nvSpPr>
        <p:spPr>
          <a:xfrm>
            <a:off x="497840" y="404812"/>
            <a:ext cx="11017250" cy="863600"/>
          </a:xfrm>
        </p:spPr>
        <p:txBody>
          <a:bodyPr>
            <a:normAutofit/>
          </a:bodyPr>
          <a:lstStyle/>
          <a:p>
            <a:r>
              <a:rPr lang="en-US" sz="2000" dirty="0"/>
              <a:t>HTTP methods</a:t>
            </a:r>
            <a:br>
              <a:rPr lang="en-US" sz="2000" dirty="0"/>
            </a:br>
            <a:br>
              <a:rPr lang="en-US" altLang="en-US" sz="2000" dirty="0"/>
            </a:br>
            <a:r>
              <a:rPr lang="en-US" altLang="en-US" sz="1800" dirty="0"/>
              <a:t>PUT vs. POST</a:t>
            </a:r>
            <a:endParaRPr lang="en-US" altLang="en-US" sz="2000" dirty="0"/>
          </a:p>
        </p:txBody>
      </p:sp>
      <p:sp>
        <p:nvSpPr>
          <p:cNvPr id="3" name="Content Placeholder 2">
            <a:extLst>
              <a:ext uri="{FF2B5EF4-FFF2-40B4-BE49-F238E27FC236}">
                <a16:creationId xmlns:a16="http://schemas.microsoft.com/office/drawing/2014/main" id="{F467D956-AA36-4E58-8B9C-F20C56B66F64}"/>
              </a:ext>
            </a:extLst>
          </p:cNvPr>
          <p:cNvSpPr>
            <a:spLocks noGrp="1"/>
          </p:cNvSpPr>
          <p:nvPr>
            <p:ph idx="4294967295"/>
          </p:nvPr>
        </p:nvSpPr>
        <p:spPr>
          <a:xfrm>
            <a:off x="497840" y="1412875"/>
            <a:ext cx="11371262" cy="5040313"/>
          </a:xfrm>
        </p:spPr>
        <p:txBody>
          <a:bodyPr>
            <a:normAutofit/>
          </a:bodyPr>
          <a:lstStyle/>
          <a:p>
            <a:pPr>
              <a:lnSpc>
                <a:spcPct val="80000"/>
              </a:lnSpc>
            </a:pPr>
            <a:r>
              <a:rPr lang="en-US" altLang="en-US" dirty="0">
                <a:solidFill>
                  <a:schemeClr val="accent1"/>
                </a:solidFill>
              </a:rPr>
              <a:t>POST</a:t>
            </a:r>
          </a:p>
          <a:p>
            <a:pPr lvl="1">
              <a:lnSpc>
                <a:spcPct val="80000"/>
              </a:lnSpc>
            </a:pPr>
            <a:r>
              <a:rPr lang="en-US" altLang="en-US" sz="1800" dirty="0">
                <a:solidFill>
                  <a:schemeClr val="accent1"/>
                </a:solidFill>
              </a:rPr>
              <a:t>Commonly used for creating subordinate resources existing in relation to some ‘parent’ resource</a:t>
            </a:r>
          </a:p>
          <a:p>
            <a:pPr lvl="2">
              <a:lnSpc>
                <a:spcPct val="80000"/>
              </a:lnSpc>
            </a:pPr>
            <a:r>
              <a:rPr lang="en-US" altLang="en-US" sz="1600" dirty="0">
                <a:solidFill>
                  <a:schemeClr val="accent1"/>
                </a:solidFill>
              </a:rPr>
              <a:t>Parent: /weblogs/</a:t>
            </a:r>
            <a:r>
              <a:rPr lang="en-US" altLang="en-US" sz="1600" dirty="0" err="1">
                <a:solidFill>
                  <a:schemeClr val="accent1"/>
                </a:solidFill>
              </a:rPr>
              <a:t>myweblog</a:t>
            </a:r>
            <a:endParaRPr lang="en-US" altLang="en-US" sz="1600" dirty="0">
              <a:solidFill>
                <a:schemeClr val="accent1"/>
              </a:solidFill>
            </a:endParaRPr>
          </a:p>
          <a:p>
            <a:pPr lvl="2">
              <a:lnSpc>
                <a:spcPct val="80000"/>
              </a:lnSpc>
            </a:pPr>
            <a:r>
              <a:rPr lang="en-US" altLang="en-US" sz="1600" dirty="0">
                <a:solidFill>
                  <a:schemeClr val="accent1"/>
                </a:solidFill>
              </a:rPr>
              <a:t>Children: /weblogs/</a:t>
            </a:r>
            <a:r>
              <a:rPr lang="en-US" altLang="en-US" sz="1600" dirty="0" err="1">
                <a:solidFill>
                  <a:schemeClr val="accent1"/>
                </a:solidFill>
              </a:rPr>
              <a:t>myweblog</a:t>
            </a:r>
            <a:r>
              <a:rPr lang="en-US" altLang="en-US" sz="1600" dirty="0">
                <a:solidFill>
                  <a:schemeClr val="accent1"/>
                </a:solidFill>
              </a:rPr>
              <a:t>/entries/1</a:t>
            </a:r>
          </a:p>
          <a:p>
            <a:pPr lvl="2">
              <a:lnSpc>
                <a:spcPct val="80000"/>
              </a:lnSpc>
            </a:pPr>
            <a:r>
              <a:rPr lang="en-US" altLang="en-US" sz="1600" dirty="0">
                <a:solidFill>
                  <a:schemeClr val="accent1"/>
                </a:solidFill>
              </a:rPr>
              <a:t>Parent: Table in DB; Child: Row in Table</a:t>
            </a:r>
          </a:p>
          <a:p>
            <a:pPr lvl="2">
              <a:lnSpc>
                <a:spcPct val="80000"/>
              </a:lnSpc>
            </a:pPr>
            <a:endParaRPr lang="en-US" altLang="en-US" sz="1600" dirty="0">
              <a:solidFill>
                <a:schemeClr val="accent1"/>
              </a:solidFill>
            </a:endParaRPr>
          </a:p>
          <a:p>
            <a:pPr>
              <a:lnSpc>
                <a:spcPct val="80000"/>
              </a:lnSpc>
            </a:pPr>
            <a:r>
              <a:rPr lang="en-US" altLang="en-US" dirty="0">
                <a:solidFill>
                  <a:schemeClr val="accent1"/>
                </a:solidFill>
              </a:rPr>
              <a:t>PUT</a:t>
            </a:r>
          </a:p>
          <a:p>
            <a:pPr lvl="1">
              <a:lnSpc>
                <a:spcPct val="80000"/>
              </a:lnSpc>
            </a:pPr>
            <a:r>
              <a:rPr lang="en-US" altLang="en-US" sz="1800" dirty="0">
                <a:solidFill>
                  <a:schemeClr val="accent1"/>
                </a:solidFill>
              </a:rPr>
              <a:t>Usually used for modifying existing resources</a:t>
            </a:r>
          </a:p>
          <a:p>
            <a:pPr lvl="1">
              <a:lnSpc>
                <a:spcPct val="80000"/>
              </a:lnSpc>
            </a:pPr>
            <a:r>
              <a:rPr lang="en-US" altLang="en-US" sz="1800" dirty="0">
                <a:solidFill>
                  <a:schemeClr val="accent1"/>
                </a:solidFill>
              </a:rPr>
              <a:t>May also be used for creating resources</a:t>
            </a:r>
          </a:p>
          <a:p>
            <a:pPr lvl="1">
              <a:lnSpc>
                <a:spcPct val="80000"/>
              </a:lnSpc>
            </a:pPr>
            <a:endParaRPr lang="en-US" altLang="en-US" sz="1800" dirty="0">
              <a:solidFill>
                <a:schemeClr val="accent1"/>
              </a:solidFill>
            </a:endParaRPr>
          </a:p>
          <a:p>
            <a:pPr>
              <a:lnSpc>
                <a:spcPct val="80000"/>
              </a:lnSpc>
            </a:pPr>
            <a:r>
              <a:rPr lang="en-US" altLang="en-US" dirty="0">
                <a:solidFill>
                  <a:schemeClr val="accent1"/>
                </a:solidFill>
              </a:rPr>
              <a:t>PUT vs. POST (for creation)</a:t>
            </a:r>
          </a:p>
          <a:p>
            <a:pPr lvl="1">
              <a:lnSpc>
                <a:spcPct val="80000"/>
              </a:lnSpc>
            </a:pPr>
            <a:r>
              <a:rPr lang="en-US" altLang="en-US" sz="1800" dirty="0">
                <a:solidFill>
                  <a:schemeClr val="accent1"/>
                </a:solidFill>
              </a:rPr>
              <a:t>PUT: Client is in charge of deciding which URI resource should have</a:t>
            </a:r>
          </a:p>
          <a:p>
            <a:pPr lvl="1">
              <a:lnSpc>
                <a:spcPct val="80000"/>
              </a:lnSpc>
            </a:pPr>
            <a:r>
              <a:rPr lang="en-US" altLang="en-US" sz="1800" dirty="0">
                <a:solidFill>
                  <a:schemeClr val="accent1"/>
                </a:solidFill>
              </a:rPr>
              <a:t>POST: Server is in charge of deciding which URI resource should have</a:t>
            </a:r>
          </a:p>
          <a:p>
            <a:pPr lvl="2">
              <a:lnSpc>
                <a:spcPct val="80000"/>
              </a:lnSpc>
            </a:pPr>
            <a:endParaRPr lang="en-US" altLang="en-US" sz="2000" dirty="0">
              <a:solidFill>
                <a:schemeClr val="accent1"/>
              </a:solidFill>
            </a:endParaRPr>
          </a:p>
        </p:txBody>
      </p:sp>
    </p:spTree>
    <p:extLst>
      <p:ext uri="{BB962C8B-B14F-4D97-AF65-F5344CB8AC3E}">
        <p14:creationId xmlns:p14="http://schemas.microsoft.com/office/powerpoint/2010/main" val="1049489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057F3AA-2ED1-4A1C-AAE0-FDD7DD3C456D}"/>
              </a:ext>
            </a:extLst>
          </p:cNvPr>
          <p:cNvSpPr>
            <a:spLocks noGrp="1"/>
          </p:cNvSpPr>
          <p:nvPr>
            <p:ph type="title" idx="4294967295"/>
          </p:nvPr>
        </p:nvSpPr>
        <p:spPr>
          <a:xfrm>
            <a:off x="386080" y="433704"/>
            <a:ext cx="11017250" cy="863600"/>
          </a:xfrm>
        </p:spPr>
        <p:txBody>
          <a:bodyPr>
            <a:normAutofit/>
          </a:bodyPr>
          <a:lstStyle/>
          <a:p>
            <a:r>
              <a:rPr lang="en-US" sz="2000" dirty="0"/>
              <a:t>HTTP methods</a:t>
            </a:r>
            <a:br>
              <a:rPr lang="en-US" altLang="en-US" dirty="0"/>
            </a:br>
            <a:r>
              <a:rPr lang="en-US" altLang="en-US" sz="2000" dirty="0"/>
              <a:t>PUT vs. POST (Cont’d)</a:t>
            </a:r>
          </a:p>
        </p:txBody>
      </p:sp>
      <p:sp>
        <p:nvSpPr>
          <p:cNvPr id="3" name="Content Placeholder 2">
            <a:extLst>
              <a:ext uri="{FF2B5EF4-FFF2-40B4-BE49-F238E27FC236}">
                <a16:creationId xmlns:a16="http://schemas.microsoft.com/office/drawing/2014/main" id="{DBD900E9-1897-45A4-B387-FBD520AE03B1}"/>
              </a:ext>
            </a:extLst>
          </p:cNvPr>
          <p:cNvSpPr>
            <a:spLocks noGrp="1"/>
          </p:cNvSpPr>
          <p:nvPr>
            <p:ph idx="4294967295"/>
          </p:nvPr>
        </p:nvSpPr>
        <p:spPr>
          <a:xfrm>
            <a:off x="820738" y="1412875"/>
            <a:ext cx="11371262" cy="5040313"/>
          </a:xfrm>
        </p:spPr>
        <p:txBody>
          <a:bodyPr>
            <a:normAutofit/>
          </a:bodyPr>
          <a:lstStyle/>
          <a:p>
            <a:pPr>
              <a:lnSpc>
                <a:spcPct val="90000"/>
              </a:lnSpc>
            </a:pPr>
            <a:r>
              <a:rPr lang="en-US" altLang="en-US" dirty="0">
                <a:solidFill>
                  <a:schemeClr val="accent1"/>
                </a:solidFill>
              </a:rPr>
              <a:t>What in case of partial updates or appending new data? PUT or POST?</a:t>
            </a:r>
          </a:p>
          <a:p>
            <a:pPr lvl="1">
              <a:lnSpc>
                <a:spcPct val="90000"/>
              </a:lnSpc>
            </a:pPr>
            <a:r>
              <a:rPr lang="en-US" altLang="en-US" dirty="0">
                <a:solidFill>
                  <a:schemeClr val="accent1"/>
                </a:solidFill>
              </a:rPr>
              <a:t>PUT states: Send completely new representation overwriting current one</a:t>
            </a:r>
          </a:p>
          <a:p>
            <a:pPr lvl="1">
              <a:lnSpc>
                <a:spcPct val="90000"/>
              </a:lnSpc>
            </a:pPr>
            <a:r>
              <a:rPr lang="en-US" altLang="en-US" dirty="0">
                <a:solidFill>
                  <a:schemeClr val="accent1"/>
                </a:solidFill>
              </a:rPr>
              <a:t>POST states: Create new resource</a:t>
            </a:r>
          </a:p>
          <a:p>
            <a:pPr lvl="1">
              <a:lnSpc>
                <a:spcPct val="90000"/>
              </a:lnSpc>
            </a:pPr>
            <a:endParaRPr lang="en-US" altLang="en-US" dirty="0">
              <a:solidFill>
                <a:schemeClr val="accent1"/>
              </a:solidFill>
            </a:endParaRPr>
          </a:p>
          <a:p>
            <a:pPr>
              <a:lnSpc>
                <a:spcPct val="90000"/>
              </a:lnSpc>
            </a:pPr>
            <a:r>
              <a:rPr lang="en-US" altLang="en-US" dirty="0">
                <a:solidFill>
                  <a:schemeClr val="accent1"/>
                </a:solidFill>
              </a:rPr>
              <a:t>In practice: </a:t>
            </a:r>
          </a:p>
          <a:p>
            <a:pPr lvl="1">
              <a:lnSpc>
                <a:spcPct val="90000"/>
              </a:lnSpc>
            </a:pPr>
            <a:r>
              <a:rPr lang="en-US" altLang="en-US" dirty="0">
                <a:solidFill>
                  <a:schemeClr val="accent1"/>
                </a:solidFill>
              </a:rPr>
              <a:t>PUT for partial updates works fine. No evidence/claim for ‘why’ it can’t (or shouldn’t) be used as such (personal preference)</a:t>
            </a:r>
          </a:p>
          <a:p>
            <a:pPr lvl="1">
              <a:lnSpc>
                <a:spcPct val="90000"/>
              </a:lnSpc>
            </a:pPr>
            <a:r>
              <a:rPr lang="en-US" altLang="en-US" dirty="0">
                <a:solidFill>
                  <a:schemeClr val="accent1"/>
                </a:solidFill>
              </a:rPr>
              <a:t>POST may also be used and some purists prefer this</a:t>
            </a:r>
          </a:p>
          <a:p>
            <a:pPr>
              <a:lnSpc>
                <a:spcPct val="90000"/>
              </a:lnSpc>
            </a:pPr>
            <a:endParaRPr lang="en-US" altLang="en-US" dirty="0">
              <a:solidFill>
                <a:schemeClr val="accent1"/>
              </a:solidFill>
            </a:endParaRPr>
          </a:p>
        </p:txBody>
      </p:sp>
    </p:spTree>
    <p:extLst>
      <p:ext uri="{BB962C8B-B14F-4D97-AF65-F5344CB8AC3E}">
        <p14:creationId xmlns:p14="http://schemas.microsoft.com/office/powerpoint/2010/main" val="729989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71873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613023"/>
          </a:xfrm>
          <a:prstGeom prst="rect">
            <a:avLst/>
          </a:prstGeom>
          <a:noFill/>
        </p:spPr>
        <p:txBody>
          <a:bodyPr wrap="square" tIns="182880" bIns="182880" rtlCol="0">
            <a:spAutoFit/>
          </a:bodyPr>
          <a:lstStyle/>
          <a:p>
            <a:pPr>
              <a:lnSpc>
                <a:spcPct val="90000"/>
              </a:lnSpc>
            </a:pPr>
            <a:r>
              <a:rPr lang="en-US" altLang="en-US" dirty="0">
                <a:solidFill>
                  <a:schemeClr val="accent1"/>
                </a:solidFill>
              </a:rPr>
              <a:t>HTTP Provides 4 basic methods for CRUD (create, read, update, delete) operations:</a:t>
            </a:r>
          </a:p>
          <a:p>
            <a:pPr lvl="1">
              <a:lnSpc>
                <a:spcPct val="90000"/>
              </a:lnSpc>
            </a:pPr>
            <a:r>
              <a:rPr lang="en-US" altLang="en-US" b="1" dirty="0">
                <a:solidFill>
                  <a:schemeClr val="accent1"/>
                </a:solidFill>
              </a:rPr>
              <a:t>GET</a:t>
            </a:r>
            <a:r>
              <a:rPr lang="en-US" altLang="en-US" dirty="0">
                <a:solidFill>
                  <a:schemeClr val="accent1"/>
                </a:solidFill>
              </a:rPr>
              <a:t>: Retrieve representation of resource</a:t>
            </a:r>
          </a:p>
          <a:p>
            <a:pPr lvl="1">
              <a:lnSpc>
                <a:spcPct val="90000"/>
              </a:lnSpc>
            </a:pPr>
            <a:r>
              <a:rPr lang="en-US" altLang="en-US" b="1" dirty="0">
                <a:solidFill>
                  <a:schemeClr val="accent1"/>
                </a:solidFill>
              </a:rPr>
              <a:t>PUT</a:t>
            </a:r>
            <a:r>
              <a:rPr lang="en-US" altLang="en-US" dirty="0">
                <a:solidFill>
                  <a:schemeClr val="accent1"/>
                </a:solidFill>
              </a:rPr>
              <a:t>: Update/modify existing resource (or create a new resource)</a:t>
            </a:r>
          </a:p>
          <a:p>
            <a:pPr lvl="1">
              <a:lnSpc>
                <a:spcPct val="90000"/>
              </a:lnSpc>
            </a:pPr>
            <a:r>
              <a:rPr lang="en-US" altLang="en-US" b="1" dirty="0">
                <a:solidFill>
                  <a:schemeClr val="accent1"/>
                </a:solidFill>
              </a:rPr>
              <a:t>POST</a:t>
            </a:r>
            <a:r>
              <a:rPr lang="en-US" altLang="en-US" dirty="0">
                <a:solidFill>
                  <a:schemeClr val="accent1"/>
                </a:solidFill>
              </a:rPr>
              <a:t>: Create a new resource</a:t>
            </a:r>
          </a:p>
          <a:p>
            <a:pPr lvl="1">
              <a:lnSpc>
                <a:spcPct val="90000"/>
              </a:lnSpc>
            </a:pPr>
            <a:r>
              <a:rPr lang="en-US" altLang="en-US" b="1" dirty="0">
                <a:solidFill>
                  <a:schemeClr val="accent1"/>
                </a:solidFill>
              </a:rPr>
              <a:t>DELETE</a:t>
            </a:r>
            <a:r>
              <a:rPr lang="en-US" altLang="en-US" dirty="0">
                <a:solidFill>
                  <a:schemeClr val="accent1"/>
                </a:solidFill>
              </a:rPr>
              <a:t>: Delete an existing resource</a:t>
            </a:r>
          </a:p>
          <a:p>
            <a:pPr lvl="1">
              <a:lnSpc>
                <a:spcPct val="90000"/>
              </a:lnSpc>
            </a:pPr>
            <a:endParaRPr lang="en-US" altLang="en-US" dirty="0">
              <a:solidFill>
                <a:schemeClr val="accent1"/>
              </a:solidFill>
            </a:endParaRPr>
          </a:p>
          <a:p>
            <a:pPr>
              <a:lnSpc>
                <a:spcPct val="90000"/>
              </a:lnSpc>
            </a:pPr>
            <a:r>
              <a:rPr lang="en-US" altLang="en-US" dirty="0">
                <a:solidFill>
                  <a:schemeClr val="accent1"/>
                </a:solidFill>
              </a:rPr>
              <a:t>Another 2 less commonly used methods:</a:t>
            </a:r>
          </a:p>
          <a:p>
            <a:pPr lvl="1">
              <a:lnSpc>
                <a:spcPct val="90000"/>
              </a:lnSpc>
            </a:pPr>
            <a:r>
              <a:rPr lang="en-US" altLang="en-US" b="1" dirty="0">
                <a:solidFill>
                  <a:schemeClr val="accent1"/>
                </a:solidFill>
              </a:rPr>
              <a:t>HEAD</a:t>
            </a:r>
            <a:r>
              <a:rPr lang="en-US" altLang="en-US" dirty="0">
                <a:solidFill>
                  <a:schemeClr val="accent1"/>
                </a:solidFill>
              </a:rPr>
              <a:t>: Fetch meta-data of representation only (i.e. a metadata representation)</a:t>
            </a:r>
          </a:p>
          <a:p>
            <a:pPr lvl="1">
              <a:lnSpc>
                <a:spcPct val="90000"/>
              </a:lnSpc>
            </a:pPr>
            <a:r>
              <a:rPr lang="en-US" altLang="en-US" b="1" dirty="0">
                <a:solidFill>
                  <a:schemeClr val="accent1"/>
                </a:solidFill>
              </a:rPr>
              <a:t>OPTIONS</a:t>
            </a:r>
            <a:r>
              <a:rPr lang="en-US" altLang="en-US" dirty="0">
                <a:solidFill>
                  <a:schemeClr val="accent1"/>
                </a:solidFill>
              </a:rPr>
              <a:t>: Check which HTTP methods a particular resource supports</a:t>
            </a:r>
          </a:p>
        </p:txBody>
      </p:sp>
    </p:spTree>
    <p:extLst>
      <p:ext uri="{BB962C8B-B14F-4D97-AF65-F5344CB8AC3E}">
        <p14:creationId xmlns:p14="http://schemas.microsoft.com/office/powerpoint/2010/main" val="726159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259800D1-B1EE-4E5D-B63A-19AC149AC12E}"/>
              </a:ext>
            </a:extLst>
          </p:cNvPr>
          <p:cNvSpPr>
            <a:spLocks noGrp="1"/>
          </p:cNvSpPr>
          <p:nvPr>
            <p:ph type="title" idx="4294967295"/>
          </p:nvPr>
        </p:nvSpPr>
        <p:spPr>
          <a:xfrm>
            <a:off x="254000" y="779463"/>
            <a:ext cx="11017250" cy="633412"/>
          </a:xfrm>
        </p:spPr>
        <p:txBody>
          <a:bodyPr/>
          <a:lstStyle/>
          <a:p>
            <a:r>
              <a:rPr lang="en-US" altLang="en-US" dirty="0"/>
              <a:t>List of REST Frameworks</a:t>
            </a:r>
          </a:p>
        </p:txBody>
      </p:sp>
      <p:sp>
        <p:nvSpPr>
          <p:cNvPr id="73731" name="Content Placeholder 2">
            <a:extLst>
              <a:ext uri="{FF2B5EF4-FFF2-40B4-BE49-F238E27FC236}">
                <a16:creationId xmlns:a16="http://schemas.microsoft.com/office/drawing/2014/main" id="{337AACB2-EBC7-4CD6-BF5B-625501D497FD}"/>
              </a:ext>
            </a:extLst>
          </p:cNvPr>
          <p:cNvSpPr>
            <a:spLocks noGrp="1"/>
          </p:cNvSpPr>
          <p:nvPr>
            <p:ph idx="4294967295"/>
          </p:nvPr>
        </p:nvSpPr>
        <p:spPr>
          <a:xfrm>
            <a:off x="820738" y="1412875"/>
            <a:ext cx="11371262" cy="5040313"/>
          </a:xfrm>
        </p:spPr>
        <p:txBody>
          <a:bodyPr/>
          <a:lstStyle/>
          <a:p>
            <a:pPr marL="285750" indent="-285750">
              <a:buFont typeface="Arial" panose="020B0604020202020204" pitchFamily="34" charset="0"/>
              <a:buChar char="•"/>
            </a:pPr>
            <a:r>
              <a:rPr lang="en-US" altLang="en-US" dirty="0">
                <a:solidFill>
                  <a:schemeClr val="accent1"/>
                </a:solidFill>
              </a:rPr>
              <a:t>Rails Framework for Ruby (Ruby on Rails)</a:t>
            </a:r>
          </a:p>
          <a:p>
            <a:pPr marL="285750" indent="-285750">
              <a:buFont typeface="Arial" panose="020B0604020202020204" pitchFamily="34" charset="0"/>
              <a:buChar char="•"/>
            </a:pPr>
            <a:r>
              <a:rPr lang="en-US" altLang="en-US" dirty="0">
                <a:solidFill>
                  <a:schemeClr val="accent1"/>
                </a:solidFill>
              </a:rPr>
              <a:t>Django (Python)</a:t>
            </a:r>
          </a:p>
          <a:p>
            <a:pPr marL="285750" indent="-285750">
              <a:buFont typeface="Arial" panose="020B0604020202020204" pitchFamily="34" charset="0"/>
              <a:buChar char="•"/>
            </a:pPr>
            <a:r>
              <a:rPr lang="en-US" altLang="en-US" dirty="0">
                <a:solidFill>
                  <a:schemeClr val="accent1"/>
                </a:solidFill>
              </a:rPr>
              <a:t>Jersey /JAX-RS (Java)  </a:t>
            </a:r>
          </a:p>
          <a:p>
            <a:pPr marL="285750" indent="-285750">
              <a:buFont typeface="Arial" panose="020B0604020202020204" pitchFamily="34" charset="0"/>
              <a:buChar char="•"/>
            </a:pPr>
            <a:r>
              <a:rPr lang="en-US" altLang="en-US" dirty="0" err="1">
                <a:solidFill>
                  <a:schemeClr val="accent1"/>
                </a:solidFill>
              </a:rPr>
              <a:t>Restlet</a:t>
            </a:r>
            <a:r>
              <a:rPr lang="en-US" altLang="en-US" dirty="0">
                <a:solidFill>
                  <a:schemeClr val="accent1"/>
                </a:solidFill>
              </a:rPr>
              <a:t> (Java)</a:t>
            </a:r>
          </a:p>
          <a:p>
            <a:pPr marL="285750" indent="-285750">
              <a:buFont typeface="Arial" panose="020B0604020202020204" pitchFamily="34" charset="0"/>
              <a:buChar char="•"/>
            </a:pPr>
            <a:r>
              <a:rPr lang="en-US" altLang="en-US" dirty="0">
                <a:solidFill>
                  <a:schemeClr val="accent1"/>
                </a:solidFill>
              </a:rPr>
              <a:t>Sinatra (Ruby)</a:t>
            </a:r>
          </a:p>
          <a:p>
            <a:pPr marL="285750" indent="-285750">
              <a:buFont typeface="Arial" panose="020B0604020202020204" pitchFamily="34" charset="0"/>
              <a:buChar char="•"/>
            </a:pPr>
            <a:r>
              <a:rPr lang="en-US" altLang="en-US" dirty="0">
                <a:solidFill>
                  <a:schemeClr val="accent1"/>
                </a:solidFill>
              </a:rPr>
              <a:t>Express.js (JavaScript/Node.js)</a:t>
            </a:r>
          </a:p>
          <a:p>
            <a:r>
              <a:rPr lang="en-US" altLang="en-US" dirty="0">
                <a:solidFill>
                  <a:schemeClr val="accent1"/>
                </a:solidFill>
              </a:rPr>
              <a:t>…and many others: </a:t>
            </a:r>
          </a:p>
          <a:p>
            <a:endParaRPr lang="en-US" altLang="en-US" dirty="0">
              <a:solidFill>
                <a:schemeClr val="accent1"/>
              </a:solidFill>
            </a:endParaRPr>
          </a:p>
          <a:p>
            <a:r>
              <a:rPr lang="en-US" altLang="en-US" dirty="0">
                <a:solidFill>
                  <a:schemeClr val="accent1"/>
                </a:solidFill>
              </a:rPr>
              <a:t>View complete list at: </a:t>
            </a:r>
            <a:r>
              <a:rPr lang="en-US" altLang="en-US" dirty="0">
                <a:solidFill>
                  <a:schemeClr val="accent1"/>
                </a:solidFill>
                <a:hlinkClick r:id="rId2"/>
              </a:rPr>
              <a:t>http://code.google.com/p/implementing-rest/wiki/RESTFrameworks</a:t>
            </a:r>
            <a:endParaRPr lang="en-US" altLang="en-US" dirty="0">
              <a:solidFill>
                <a:schemeClr val="accent1"/>
              </a:solidFill>
            </a:endParaRPr>
          </a:p>
        </p:txBody>
      </p:sp>
    </p:spTree>
    <p:extLst>
      <p:ext uri="{BB962C8B-B14F-4D97-AF65-F5344CB8AC3E}">
        <p14:creationId xmlns:p14="http://schemas.microsoft.com/office/powerpoint/2010/main" val="2649061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349FF217-A1B7-48AA-82C6-DB593AB07B16}"/>
              </a:ext>
            </a:extLst>
          </p:cNvPr>
          <p:cNvSpPr>
            <a:spLocks noGrp="1"/>
          </p:cNvSpPr>
          <p:nvPr>
            <p:ph type="title" idx="4294967295"/>
          </p:nvPr>
        </p:nvSpPr>
        <p:spPr>
          <a:xfrm>
            <a:off x="264160" y="152400"/>
            <a:ext cx="11017250" cy="863600"/>
          </a:xfrm>
        </p:spPr>
        <p:txBody>
          <a:bodyPr>
            <a:normAutofit/>
          </a:bodyPr>
          <a:lstStyle/>
          <a:p>
            <a:r>
              <a:rPr lang="en-US" altLang="en-US" sz="2000" dirty="0"/>
              <a:t>Benefits of RESTful Design</a:t>
            </a:r>
          </a:p>
        </p:txBody>
      </p:sp>
      <p:sp>
        <p:nvSpPr>
          <p:cNvPr id="3" name="Content Placeholder 2">
            <a:extLst>
              <a:ext uri="{FF2B5EF4-FFF2-40B4-BE49-F238E27FC236}">
                <a16:creationId xmlns:a16="http://schemas.microsoft.com/office/drawing/2014/main" id="{913CEF15-F645-4172-BDA1-94DDBE86716F}"/>
              </a:ext>
            </a:extLst>
          </p:cNvPr>
          <p:cNvSpPr>
            <a:spLocks noGrp="1"/>
          </p:cNvSpPr>
          <p:nvPr>
            <p:ph idx="4294967295"/>
          </p:nvPr>
        </p:nvSpPr>
        <p:spPr>
          <a:xfrm>
            <a:off x="264160" y="1016000"/>
            <a:ext cx="11371263" cy="5040313"/>
          </a:xfrm>
        </p:spPr>
        <p:txBody>
          <a:bodyPr>
            <a:normAutofit/>
          </a:bodyPr>
          <a:lstStyle/>
          <a:p>
            <a:pPr marL="342900" indent="-342900">
              <a:lnSpc>
                <a:spcPct val="80000"/>
              </a:lnSpc>
              <a:buFont typeface="Arial" panose="020B0604020202020204" pitchFamily="34" charset="0"/>
              <a:buChar char="•"/>
            </a:pPr>
            <a:r>
              <a:rPr lang="en-US" altLang="en-US" dirty="0">
                <a:solidFill>
                  <a:schemeClr val="accent1"/>
                </a:solidFill>
              </a:rPr>
              <a:t>Simpler and intuitive design – easier navigability</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Server doesn’t have to worry about client timeout</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Clients can easily survive a server restart (state controlled by client instead of server)</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Easy distribution – since requests are independent they can be handled by different servers</a:t>
            </a:r>
          </a:p>
          <a:p>
            <a:pPr marL="342900" indent="-342900">
              <a:lnSpc>
                <a:spcPct val="80000"/>
              </a:lnSpc>
              <a:buFont typeface="Arial" panose="020B0604020202020204" pitchFamily="34" charset="0"/>
              <a:buChar char="•"/>
            </a:pPr>
            <a:endParaRPr lang="en-US" altLang="en-US" dirty="0">
              <a:solidFill>
                <a:schemeClr val="accent1"/>
              </a:solidFill>
            </a:endParaRPr>
          </a:p>
          <a:p>
            <a:pPr marL="342900" indent="-342900">
              <a:lnSpc>
                <a:spcPct val="80000"/>
              </a:lnSpc>
              <a:buFont typeface="Arial" panose="020B0604020202020204" pitchFamily="34" charset="0"/>
              <a:buChar char="•"/>
            </a:pPr>
            <a:r>
              <a:rPr lang="en-US" altLang="en-US" dirty="0">
                <a:solidFill>
                  <a:schemeClr val="accent1"/>
                </a:solidFill>
              </a:rPr>
              <a:t>Scalability: As simple as connecting more servers</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Stateless applications are easier to cache – applications can decide which response to cache without worrying about ‘state’ of a previous request</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Bookmark-able URIs/Application States</a:t>
            </a:r>
          </a:p>
          <a:p>
            <a:pPr marL="342900" indent="-342900">
              <a:lnSpc>
                <a:spcPct val="80000"/>
              </a:lnSpc>
              <a:buFont typeface="Arial" panose="020B0604020202020204" pitchFamily="34" charset="0"/>
              <a:buChar char="•"/>
            </a:pPr>
            <a:endParaRPr lang="en-US" altLang="en-US" dirty="0">
              <a:solidFill>
                <a:schemeClr val="accent1"/>
              </a:solidFill>
              <a:sym typeface="Wingdings" panose="05000000000000000000" pitchFamily="2" charset="2"/>
            </a:endParaRPr>
          </a:p>
          <a:p>
            <a:pPr marL="342900" indent="-342900">
              <a:lnSpc>
                <a:spcPct val="80000"/>
              </a:lnSpc>
              <a:buFont typeface="Arial" panose="020B0604020202020204" pitchFamily="34" charset="0"/>
              <a:buChar char="•"/>
            </a:pPr>
            <a:r>
              <a:rPr lang="en-US" altLang="en-US" dirty="0">
                <a:solidFill>
                  <a:schemeClr val="accent1"/>
                </a:solidFill>
                <a:sym typeface="Wingdings" panose="05000000000000000000" pitchFamily="2" charset="2"/>
              </a:rPr>
              <a:t>HTTP is stateless by default – developing applications around it gets above benefits (unless you wish to break them on purpose)</a:t>
            </a:r>
            <a:endParaRPr lang="en-US" altLang="en-US" dirty="0">
              <a:solidFill>
                <a:schemeClr val="accent1"/>
              </a:solidFill>
            </a:endParaRPr>
          </a:p>
        </p:txBody>
      </p:sp>
    </p:spTree>
    <p:extLst>
      <p:ext uri="{BB962C8B-B14F-4D97-AF65-F5344CB8AC3E}">
        <p14:creationId xmlns:p14="http://schemas.microsoft.com/office/powerpoint/2010/main" val="276780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15975" y="402590"/>
            <a:ext cx="11376025" cy="855663"/>
          </a:xfrm>
        </p:spPr>
        <p:txBody>
          <a:bodyPr>
            <a:normAutofit/>
          </a:bodyPr>
          <a:lstStyle/>
          <a:p>
            <a:r>
              <a:rPr lang="en-US" sz="2000" dirty="0"/>
              <a:t>Summary</a:t>
            </a:r>
          </a:p>
        </p:txBody>
      </p:sp>
      <p:sp>
        <p:nvSpPr>
          <p:cNvPr id="4" name="Content Placeholder 3"/>
          <p:cNvSpPr>
            <a:spLocks noGrp="1"/>
          </p:cNvSpPr>
          <p:nvPr>
            <p:ph idx="4294967295"/>
          </p:nvPr>
        </p:nvSpPr>
        <p:spPr>
          <a:xfrm>
            <a:off x="815975" y="1515745"/>
            <a:ext cx="9182100" cy="4643438"/>
          </a:xfrm>
        </p:spPr>
        <p:txBody>
          <a:bodyPr/>
          <a:lstStyle/>
          <a:p>
            <a:r>
              <a:rPr lang="en-US" dirty="0">
                <a:solidFill>
                  <a:schemeClr val="accent1"/>
                </a:solidFill>
              </a:rPr>
              <a:t>We have so far seen:</a:t>
            </a:r>
          </a:p>
          <a:p>
            <a:pPr marL="285750" indent="-285750">
              <a:buFont typeface="Arial" panose="020B0604020202020204" pitchFamily="34" charset="0"/>
              <a:buChar char="•"/>
            </a:pPr>
            <a:r>
              <a:rPr lang="en-US" dirty="0">
                <a:solidFill>
                  <a:schemeClr val="tx2"/>
                </a:solidFill>
              </a:rPr>
              <a:t>REST fundamentals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Principle of REST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REST resources and their representations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HTTP methods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altLang="en-US" dirty="0">
                <a:solidFill>
                  <a:schemeClr val="tx2"/>
                </a:solidFill>
              </a:rPr>
              <a:t>List of REST Frameworks</a:t>
            </a:r>
          </a:p>
          <a:p>
            <a:pPr marL="285750" indent="-285750">
              <a:buFont typeface="Arial" panose="020B0604020202020204" pitchFamily="34" charset="0"/>
              <a:buChar char="•"/>
            </a:pPr>
            <a:endParaRPr lang="en-US" altLang="en-US" dirty="0">
              <a:solidFill>
                <a:schemeClr val="tx2"/>
              </a:solidFill>
            </a:endParaRPr>
          </a:p>
          <a:p>
            <a:pPr marL="285750" indent="-285750">
              <a:buFont typeface="Arial" panose="020B0604020202020204" pitchFamily="34" charset="0"/>
              <a:buChar char="•"/>
            </a:pPr>
            <a:r>
              <a:rPr lang="en-US" altLang="en-US" dirty="0">
                <a:solidFill>
                  <a:schemeClr val="tx2"/>
                </a:solidFill>
              </a:rPr>
              <a:t>Benefits of RESTful Design</a:t>
            </a:r>
            <a:endParaRPr lang="en-US" dirty="0">
              <a:solidFill>
                <a:schemeClr val="tx2"/>
              </a:solidFill>
            </a:endParaRPr>
          </a:p>
        </p:txBody>
      </p:sp>
    </p:spTree>
    <p:extLst>
      <p:ext uri="{BB962C8B-B14F-4D97-AF65-F5344CB8AC3E}">
        <p14:creationId xmlns:p14="http://schemas.microsoft.com/office/powerpoint/2010/main" val="479342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35280" y="473710"/>
            <a:ext cx="11376025" cy="855663"/>
          </a:xfrm>
        </p:spPr>
        <p:txBody>
          <a:bodyPr>
            <a:normAutofit/>
          </a:bodyPr>
          <a:lstStyle/>
          <a:p>
            <a:r>
              <a:rPr lang="en-US" sz="2000" dirty="0"/>
              <a:t>Review Question</a:t>
            </a:r>
          </a:p>
        </p:txBody>
      </p:sp>
      <p:sp>
        <p:nvSpPr>
          <p:cNvPr id="3" name="Content Placeholder 2"/>
          <p:cNvSpPr>
            <a:spLocks noGrp="1"/>
          </p:cNvSpPr>
          <p:nvPr>
            <p:ph idx="4294967295"/>
          </p:nvPr>
        </p:nvSpPr>
        <p:spPr>
          <a:xfrm>
            <a:off x="335280" y="1444625"/>
            <a:ext cx="9182100" cy="4643438"/>
          </a:xfrm>
        </p:spPr>
        <p:txBody>
          <a:bodyPr>
            <a:normAutofit/>
          </a:bodyPr>
          <a:lstStyle/>
          <a:p>
            <a:r>
              <a:rPr lang="en-US" dirty="0">
                <a:solidFill>
                  <a:schemeClr val="accent1"/>
                </a:solidFill>
              </a:rPr>
              <a:t>Question 1: Which of the following are true?</a:t>
            </a:r>
          </a:p>
          <a:p>
            <a:pPr lvl="1"/>
            <a:r>
              <a:rPr lang="en-US" sz="1800" dirty="0">
                <a:solidFill>
                  <a:schemeClr val="accent1"/>
                </a:solidFill>
              </a:rPr>
              <a:t>Option1 : In the REST architectural style, data and functionality are considered resources</a:t>
            </a:r>
          </a:p>
          <a:p>
            <a:pPr lvl="1"/>
            <a:r>
              <a:rPr lang="en-US" sz="1800" dirty="0">
                <a:solidFill>
                  <a:schemeClr val="accent1"/>
                </a:solidFill>
              </a:rPr>
              <a:t>Option 2: </a:t>
            </a:r>
            <a:r>
              <a:rPr lang="en-US" altLang="en-US" sz="1800" dirty="0">
                <a:solidFill>
                  <a:schemeClr val="accent1"/>
                </a:solidFill>
              </a:rPr>
              <a:t>Jersey is not a REST framework</a:t>
            </a:r>
            <a:endParaRPr lang="en-US" sz="1800" dirty="0">
              <a:solidFill>
                <a:schemeClr val="accent1"/>
              </a:solidFill>
            </a:endParaRPr>
          </a:p>
          <a:p>
            <a:pPr lvl="1"/>
            <a:r>
              <a:rPr lang="en-US" sz="1800" dirty="0">
                <a:solidFill>
                  <a:schemeClr val="accent1"/>
                </a:solidFill>
              </a:rPr>
              <a:t>Option 3: HTTP is stateful protocol</a:t>
            </a:r>
          </a:p>
          <a:p>
            <a:pPr marL="174625" lvl="1" indent="0">
              <a:buNone/>
            </a:pPr>
            <a:endParaRPr lang="en-US" sz="1800" dirty="0">
              <a:solidFill>
                <a:schemeClr val="accent1"/>
              </a:solidFill>
            </a:endParaRPr>
          </a:p>
          <a:p>
            <a:r>
              <a:rPr lang="en-US" dirty="0">
                <a:solidFill>
                  <a:schemeClr val="accent1"/>
                </a:solidFill>
              </a:rPr>
              <a:t>Question 2: HTTP GET method retrieve representation of resource?</a:t>
            </a:r>
          </a:p>
          <a:p>
            <a:pPr lvl="1"/>
            <a:r>
              <a:rPr lang="en-US" sz="1800" dirty="0">
                <a:solidFill>
                  <a:schemeClr val="accent1"/>
                </a:solidFill>
              </a:rPr>
              <a:t>True </a:t>
            </a:r>
          </a:p>
          <a:p>
            <a:pPr lvl="1"/>
            <a:r>
              <a:rPr lang="en-US" sz="1800" dirty="0">
                <a:solidFill>
                  <a:schemeClr val="accent1"/>
                </a:solidFill>
              </a:rPr>
              <a:t>False</a:t>
            </a:r>
          </a:p>
        </p:txBody>
      </p:sp>
    </p:spTree>
    <p:extLst>
      <p:ext uri="{BB962C8B-B14F-4D97-AF65-F5344CB8AC3E}">
        <p14:creationId xmlns:p14="http://schemas.microsoft.com/office/powerpoint/2010/main" val="6619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214ACD0-3801-4667-AB34-C6126C52D682}"/>
              </a:ext>
            </a:extLst>
          </p:cNvPr>
          <p:cNvSpPr>
            <a:spLocks noGrp="1"/>
          </p:cNvSpPr>
          <p:nvPr>
            <p:ph type="pic" sz="quarter" idx="10"/>
          </p:nvPr>
        </p:nvSpPr>
        <p:spPr/>
      </p:sp>
      <p:sp>
        <p:nvSpPr>
          <p:cNvPr id="4" name="Title 3"/>
          <p:cNvSpPr>
            <a:spLocks noGrp="1"/>
          </p:cNvSpPr>
          <p:nvPr>
            <p:ph type="title"/>
          </p:nvPr>
        </p:nvSpPr>
        <p:spPr/>
        <p:txBody>
          <a:bodyPr/>
          <a:lstStyle/>
          <a:p>
            <a:r>
              <a:rPr lang="en-US" dirty="0"/>
              <a:t>Lesson Objectives</a:t>
            </a:r>
          </a:p>
        </p:txBody>
      </p:sp>
      <p:sp>
        <p:nvSpPr>
          <p:cNvPr id="5" name="Content Placeholder 4"/>
          <p:cNvSpPr>
            <a:spLocks noGrp="1"/>
          </p:cNvSpPr>
          <p:nvPr>
            <p:ph type="body" sz="quarter" idx="35"/>
          </p:nvPr>
        </p:nvSpPr>
        <p:spPr>
          <a:xfrm>
            <a:off x="417591" y="1430233"/>
            <a:ext cx="5678409" cy="4035145"/>
          </a:xfrm>
        </p:spPr>
        <p:txBody>
          <a:bodyPr/>
          <a:lstStyle/>
          <a:p>
            <a:pPr marL="285750" indent="-285750">
              <a:buFont typeface="Arial" panose="020B0604020202020204" pitchFamily="34" charset="0"/>
              <a:buChar char="•"/>
            </a:pPr>
            <a:r>
              <a:rPr lang="en-US" dirty="0">
                <a:solidFill>
                  <a:schemeClr val="tx2"/>
                </a:solidFill>
              </a:rPr>
              <a:t>REST fundamentals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Principle of REST</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REST resources and their representations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HTTP methods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altLang="en-US" dirty="0">
                <a:solidFill>
                  <a:schemeClr val="tx2"/>
                </a:solidFill>
              </a:rPr>
              <a:t>List of REST Frameworks</a:t>
            </a:r>
          </a:p>
          <a:p>
            <a:pPr marL="285750" indent="-285750">
              <a:buFont typeface="Arial" panose="020B0604020202020204" pitchFamily="34" charset="0"/>
              <a:buChar char="•"/>
            </a:pPr>
            <a:endParaRPr lang="en-US" altLang="en-US" dirty="0">
              <a:solidFill>
                <a:schemeClr val="tx2"/>
              </a:solidFill>
            </a:endParaRPr>
          </a:p>
          <a:p>
            <a:pPr marL="285750" indent="-285750">
              <a:buFont typeface="Arial" panose="020B0604020202020204" pitchFamily="34" charset="0"/>
              <a:buChar char="•"/>
            </a:pPr>
            <a:r>
              <a:rPr lang="en-US" altLang="en-US" dirty="0">
                <a:solidFill>
                  <a:schemeClr val="tx2"/>
                </a:solidFill>
              </a:rPr>
              <a:t>Benefits of RESTful Design</a:t>
            </a:r>
            <a:endParaRPr lang="en-US" dirty="0">
              <a:solidFill>
                <a:schemeClr val="tx2"/>
              </a:solidFill>
            </a:endParaRPr>
          </a:p>
        </p:txBody>
      </p:sp>
    </p:spTree>
    <p:extLst>
      <p:ext uri="{BB962C8B-B14F-4D97-AF65-F5344CB8AC3E}">
        <p14:creationId xmlns:p14="http://schemas.microsoft.com/office/powerpoint/2010/main" val="3670220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223520" y="991871"/>
            <a:ext cx="10007600" cy="5624512"/>
          </a:xfrm>
        </p:spPr>
        <p:txBody>
          <a:bodyPr>
            <a:normAutofit/>
          </a:bodyPr>
          <a:lstStyle/>
          <a:p>
            <a:pPr marL="285750" indent="-285750">
              <a:buFont typeface="Arial" panose="020B0604020202020204" pitchFamily="34" charset="0"/>
              <a:buChar char="•"/>
            </a:pPr>
            <a:r>
              <a:rPr lang="en-US" dirty="0">
                <a:solidFill>
                  <a:schemeClr val="tx2"/>
                </a:solidFill>
              </a:rPr>
              <a:t>RESTful web services are built to work best on the Web</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accent1"/>
                </a:solidFill>
              </a:rPr>
              <a:t>Is an architectural style of designing loosely coupled Web applications that rely on named resources rather than messages. </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In the REST architectural style, data and functionality are considered resources and are accessed using Uniform Resource Identifiers (URIs), typically links on the Web</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In the REST architecture style, clients and servers exchange representations of resources by using a standardized interface like a URI</a:t>
            </a:r>
          </a:p>
          <a:p>
            <a:pPr marL="285750" indent="-285750">
              <a:buFont typeface="Arial" panose="020B0604020202020204" pitchFamily="34" charset="0"/>
              <a:buChar char="•"/>
            </a:pPr>
            <a:endParaRPr lang="en-US" dirty="0">
              <a:solidFill>
                <a:schemeClr val="accent1"/>
              </a:solidFill>
            </a:endParaRPr>
          </a:p>
          <a:p>
            <a:pPr lvl="1"/>
            <a:r>
              <a:rPr lang="en-US" dirty="0">
                <a:solidFill>
                  <a:schemeClr val="accent1"/>
                </a:solidFill>
              </a:rPr>
              <a:t>Is a lightweight alternative to mechanisms like RPC (Remote Procedure Calls) and Web Services (SOAP) </a:t>
            </a:r>
          </a:p>
          <a:p>
            <a:pPr lvl="1"/>
            <a:endParaRPr lang="en-US" dirty="0">
              <a:solidFill>
                <a:schemeClr val="accent1"/>
              </a:solidFill>
            </a:endParaRPr>
          </a:p>
          <a:p>
            <a:pPr lvl="1"/>
            <a:r>
              <a:rPr lang="en-US" dirty="0">
                <a:solidFill>
                  <a:schemeClr val="accent1"/>
                </a:solidFill>
              </a:rPr>
              <a:t>In a good REST design operations are self-contained, and each request carries with it (transfers) all the information (state) that the server needs in order to complete it. </a:t>
            </a:r>
          </a:p>
        </p:txBody>
      </p:sp>
      <p:sp>
        <p:nvSpPr>
          <p:cNvPr id="7" name="Title 6"/>
          <p:cNvSpPr>
            <a:spLocks noGrp="1"/>
          </p:cNvSpPr>
          <p:nvPr>
            <p:ph type="title" idx="4294967295"/>
          </p:nvPr>
        </p:nvSpPr>
        <p:spPr>
          <a:xfrm>
            <a:off x="223520" y="234950"/>
            <a:ext cx="11376025" cy="855663"/>
          </a:xfrm>
        </p:spPr>
        <p:txBody>
          <a:bodyPr>
            <a:normAutofit/>
          </a:bodyPr>
          <a:lstStyle/>
          <a:p>
            <a:r>
              <a:rPr lang="en-US" dirty="0"/>
              <a:t>REST Fundamentals</a:t>
            </a:r>
            <a:endParaRPr lang="en-US" sz="2400" dirty="0"/>
          </a:p>
        </p:txBody>
      </p:sp>
    </p:spTree>
    <p:extLst>
      <p:ext uri="{BB962C8B-B14F-4D97-AF65-F5344CB8AC3E}">
        <p14:creationId xmlns:p14="http://schemas.microsoft.com/office/powerpoint/2010/main" val="322859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7987" y="463550"/>
            <a:ext cx="11376025" cy="855663"/>
          </a:xfrm>
        </p:spPr>
        <p:txBody>
          <a:bodyPr>
            <a:normAutofit/>
          </a:bodyPr>
          <a:lstStyle/>
          <a:p>
            <a:r>
              <a:rPr lang="en-US" dirty="0"/>
              <a:t>Principle of REST</a:t>
            </a:r>
            <a:br>
              <a:rPr lang="en-US" dirty="0"/>
            </a:br>
            <a:endParaRPr lang="en-US" sz="2400" dirty="0"/>
          </a:p>
        </p:txBody>
      </p:sp>
      <p:sp>
        <p:nvSpPr>
          <p:cNvPr id="2" name="Content Placeholder 1"/>
          <p:cNvSpPr>
            <a:spLocks noGrp="1"/>
          </p:cNvSpPr>
          <p:nvPr>
            <p:ph idx="4294967295"/>
          </p:nvPr>
        </p:nvSpPr>
        <p:spPr>
          <a:xfrm>
            <a:off x="407987" y="1121093"/>
            <a:ext cx="10007600" cy="5624512"/>
          </a:xfrm>
        </p:spPr>
        <p:txBody>
          <a:bodyPr>
            <a:normAutofit/>
          </a:bodyPr>
          <a:lstStyle/>
          <a:p>
            <a:pPr marL="285750" indent="-285750">
              <a:buFont typeface="Arial" panose="020B0604020202020204" pitchFamily="34" charset="0"/>
              <a:buChar char="•"/>
            </a:pPr>
            <a:endParaRPr lang="en-US" dirty="0">
              <a:solidFill>
                <a:schemeClr val="accent1"/>
              </a:solidFill>
            </a:endParaRPr>
          </a:p>
          <a:p>
            <a:r>
              <a:rPr lang="en-US" dirty="0">
                <a:solidFill>
                  <a:schemeClr val="accent1"/>
                </a:solidFill>
              </a:rPr>
              <a:t>Principles of REST web Services</a:t>
            </a:r>
          </a:p>
          <a:p>
            <a:pPr lvl="1"/>
            <a:r>
              <a:rPr lang="en-US" sz="1800" dirty="0">
                <a:solidFill>
                  <a:schemeClr val="accent1"/>
                </a:solidFill>
              </a:rPr>
              <a:t>Use HTTP methods explicitly</a:t>
            </a:r>
          </a:p>
          <a:p>
            <a:pPr lvl="1"/>
            <a:r>
              <a:rPr lang="en-US" sz="1800" dirty="0">
                <a:solidFill>
                  <a:schemeClr val="accent1"/>
                </a:solidFill>
              </a:rPr>
              <a:t>Be stateless</a:t>
            </a:r>
          </a:p>
          <a:p>
            <a:pPr lvl="1"/>
            <a:r>
              <a:rPr lang="en-US" sz="1800" dirty="0">
                <a:solidFill>
                  <a:schemeClr val="accent1"/>
                </a:solidFill>
              </a:rPr>
              <a:t>Expose directory structure-like URIs</a:t>
            </a:r>
          </a:p>
          <a:p>
            <a:pPr lvl="1"/>
            <a:r>
              <a:rPr lang="en-US" sz="1800" dirty="0">
                <a:solidFill>
                  <a:schemeClr val="accent1"/>
                </a:solidFill>
              </a:rPr>
              <a:t>Transfer XML, JavaScript Object Notation (JSON), or both</a:t>
            </a:r>
          </a:p>
        </p:txBody>
      </p:sp>
    </p:spTree>
    <p:extLst>
      <p:ext uri="{BB962C8B-B14F-4D97-AF65-F5344CB8AC3E}">
        <p14:creationId xmlns:p14="http://schemas.microsoft.com/office/powerpoint/2010/main" val="19509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46A22-02B1-469C-847F-FCAB2D7177D1}"/>
              </a:ext>
            </a:extLst>
          </p:cNvPr>
          <p:cNvSpPr/>
          <p:nvPr/>
        </p:nvSpPr>
        <p:spPr>
          <a:xfrm>
            <a:off x="1387364" y="528935"/>
            <a:ext cx="7441325" cy="400110"/>
          </a:xfrm>
          <a:prstGeom prst="rect">
            <a:avLst/>
          </a:prstGeom>
        </p:spPr>
        <p:txBody>
          <a:bodyPr wrap="square">
            <a:spAutoFit/>
          </a:bodyPr>
          <a:lstStyle/>
          <a:p>
            <a:r>
              <a:rPr lang="en-US" sz="2000" dirty="0">
                <a:solidFill>
                  <a:schemeClr val="tx2"/>
                </a:solidFill>
              </a:rPr>
              <a:t>REST resources and their representations</a:t>
            </a:r>
          </a:p>
        </p:txBody>
      </p:sp>
      <p:sp>
        <p:nvSpPr>
          <p:cNvPr id="5" name="Rectangle 4">
            <a:extLst>
              <a:ext uri="{FF2B5EF4-FFF2-40B4-BE49-F238E27FC236}">
                <a16:creationId xmlns:a16="http://schemas.microsoft.com/office/drawing/2014/main" id="{E0499BF3-A2B2-4353-87DA-4E36533E2F4E}"/>
              </a:ext>
            </a:extLst>
          </p:cNvPr>
          <p:cNvSpPr/>
          <p:nvPr/>
        </p:nvSpPr>
        <p:spPr>
          <a:xfrm>
            <a:off x="783019" y="1543183"/>
            <a:ext cx="9800897" cy="2308324"/>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rPr>
              <a:t>A resource is anything that can be accessed or manipulated</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Web provides the Uniform Resource Identifier, or URI, for uniquely identifying resources</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The syntax of a URI is:</a:t>
            </a:r>
          </a:p>
          <a:p>
            <a:pPr lvl="1"/>
            <a:r>
              <a:rPr lang="en-US" dirty="0">
                <a:solidFill>
                  <a:schemeClr val="tx2"/>
                </a:solidFill>
              </a:rPr>
              <a:t>	</a:t>
            </a:r>
            <a:r>
              <a:rPr lang="en-US" dirty="0" err="1">
                <a:solidFill>
                  <a:schemeClr val="tx2"/>
                </a:solidFill>
              </a:rPr>
              <a:t>scheme:scheme-specific-part</a:t>
            </a: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p:txBody>
      </p:sp>
    </p:spTree>
    <p:extLst>
      <p:ext uri="{BB962C8B-B14F-4D97-AF65-F5344CB8AC3E}">
        <p14:creationId xmlns:p14="http://schemas.microsoft.com/office/powerpoint/2010/main" val="206713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69B0745B-2A52-4C1D-873B-8049EC86C753}"/>
              </a:ext>
            </a:extLst>
          </p:cNvPr>
          <p:cNvSpPr>
            <a:spLocks noGrp="1"/>
          </p:cNvSpPr>
          <p:nvPr>
            <p:ph type="body" sz="quarter" idx="4294967295"/>
          </p:nvPr>
        </p:nvSpPr>
        <p:spPr>
          <a:xfrm>
            <a:off x="436880" y="1858963"/>
            <a:ext cx="5543550" cy="3527425"/>
          </a:xfrm>
        </p:spPr>
        <p:txBody>
          <a:bodyPr/>
          <a:lstStyle/>
          <a:p>
            <a:pPr marL="285750" indent="-285750">
              <a:buFont typeface="Arial" panose="020B0604020202020204" pitchFamily="34" charset="0"/>
              <a:buChar char="•"/>
            </a:pPr>
            <a:r>
              <a:rPr lang="en-US" sz="1600" dirty="0">
                <a:solidFill>
                  <a:schemeClr val="tx2"/>
                </a:solidFill>
                <a:hlinkClick r:id="rId2"/>
              </a:rPr>
              <a:t>http://blog.example.com/posts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hlinkClick r:id="rId3"/>
              </a:rPr>
              <a:t>http://blog.example.com/posts/1</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hlinkClick r:id="rId4"/>
            </a:endParaRPr>
          </a:p>
          <a:p>
            <a:pPr marL="285750" indent="-285750">
              <a:buFont typeface="Arial" panose="020B0604020202020204" pitchFamily="34" charset="0"/>
              <a:buChar char="•"/>
            </a:pPr>
            <a:r>
              <a:rPr lang="en-US" sz="1600" dirty="0">
                <a:solidFill>
                  <a:schemeClr val="tx2"/>
                </a:solidFill>
                <a:hlinkClick r:id="rId4"/>
              </a:rPr>
              <a:t>http://blog.example.com/posts/1/comments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hlinkClick r:id="rId5"/>
            </a:endParaRPr>
          </a:p>
          <a:p>
            <a:pPr marL="285750" indent="-285750">
              <a:buFont typeface="Arial" panose="020B0604020202020204" pitchFamily="34" charset="0"/>
              <a:buChar char="•"/>
            </a:pPr>
            <a:endParaRPr lang="en-US" sz="1600" dirty="0">
              <a:solidFill>
                <a:schemeClr val="tx2"/>
              </a:solidFill>
              <a:hlinkClick r:id="rId5"/>
            </a:endParaRPr>
          </a:p>
          <a:p>
            <a:pPr marL="285750" indent="-285750">
              <a:buFont typeface="Arial" panose="020B0604020202020204" pitchFamily="34" charset="0"/>
              <a:buChar char="•"/>
            </a:pPr>
            <a:r>
              <a:rPr lang="en-US" sz="1600" dirty="0">
                <a:solidFill>
                  <a:schemeClr val="tx2"/>
                </a:solidFill>
                <a:hlinkClick r:id="rId5"/>
              </a:rPr>
              <a:t>http://blog.example.com/posts/1/comments/245</a:t>
            </a:r>
            <a:endParaRPr lang="en-US" sz="1600" dirty="0">
              <a:solidFill>
                <a:schemeClr val="tx2"/>
              </a:solidFill>
            </a:endParaRPr>
          </a:p>
        </p:txBody>
      </p:sp>
      <p:sp>
        <p:nvSpPr>
          <p:cNvPr id="18" name="Text Placeholder 17">
            <a:extLst>
              <a:ext uri="{FF2B5EF4-FFF2-40B4-BE49-F238E27FC236}">
                <a16:creationId xmlns:a16="http://schemas.microsoft.com/office/drawing/2014/main" id="{49CCD0E1-6BAD-4523-A0AC-8669DEA441FE}"/>
              </a:ext>
            </a:extLst>
          </p:cNvPr>
          <p:cNvSpPr>
            <a:spLocks noGrp="1"/>
          </p:cNvSpPr>
          <p:nvPr>
            <p:ph type="body" sz="quarter" idx="4294967295"/>
          </p:nvPr>
        </p:nvSpPr>
        <p:spPr>
          <a:xfrm>
            <a:off x="6386513" y="2011363"/>
            <a:ext cx="5805487" cy="4440237"/>
          </a:xfrm>
        </p:spPr>
        <p:txBody>
          <a:bodyPr/>
          <a:lstStyle/>
          <a:p>
            <a:pPr marL="285750" indent="-285750">
              <a:buFont typeface="Arial" panose="020B0604020202020204" pitchFamily="34" charset="0"/>
              <a:buChar char="•"/>
            </a:pPr>
            <a:r>
              <a:rPr lang="en-US" sz="1600" dirty="0">
                <a:solidFill>
                  <a:schemeClr val="tx2"/>
                </a:solidFill>
              </a:rPr>
              <a:t>Represents a collection of blog post resources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a blog post resource with identifier “1”; such resources are called singleton resources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a collection of comments associated with the blog entry identified by “1”; collections such as these that reside under a resource are referred to as </a:t>
            </a:r>
            <a:r>
              <a:rPr lang="en-US" sz="1600" dirty="0" err="1">
                <a:solidFill>
                  <a:schemeClr val="tx2"/>
                </a:solidFill>
              </a:rPr>
              <a:t>subcollections</a:t>
            </a:r>
            <a:endParaRPr lang="en-US" sz="1600" dirty="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Represents the comment resource identified by “245”</a:t>
            </a:r>
          </a:p>
          <a:p>
            <a:endParaRPr lang="en-US" dirty="0"/>
          </a:p>
          <a:p>
            <a:endParaRPr lang="en-US" dirty="0"/>
          </a:p>
        </p:txBody>
      </p:sp>
      <p:sp>
        <p:nvSpPr>
          <p:cNvPr id="19" name="Text Placeholder 18">
            <a:extLst>
              <a:ext uri="{FF2B5EF4-FFF2-40B4-BE49-F238E27FC236}">
                <a16:creationId xmlns:a16="http://schemas.microsoft.com/office/drawing/2014/main" id="{C8916054-0822-4863-9D8B-1C98F2E412B4}"/>
              </a:ext>
            </a:extLst>
          </p:cNvPr>
          <p:cNvSpPr>
            <a:spLocks noGrp="1"/>
          </p:cNvSpPr>
          <p:nvPr>
            <p:ph type="body" sz="quarter" idx="4294967295"/>
          </p:nvPr>
        </p:nvSpPr>
        <p:spPr>
          <a:xfrm>
            <a:off x="436880" y="1201738"/>
            <a:ext cx="5543550" cy="438150"/>
          </a:xfrm>
        </p:spPr>
        <p:txBody>
          <a:bodyPr/>
          <a:lstStyle/>
          <a:p>
            <a:r>
              <a:rPr lang="en-US" dirty="0">
                <a:solidFill>
                  <a:schemeClr val="accent1"/>
                </a:solidFill>
              </a:rPr>
              <a:t>URI</a:t>
            </a:r>
          </a:p>
        </p:txBody>
      </p:sp>
      <p:sp>
        <p:nvSpPr>
          <p:cNvPr id="20" name="Text Placeholder 19">
            <a:extLst>
              <a:ext uri="{FF2B5EF4-FFF2-40B4-BE49-F238E27FC236}">
                <a16:creationId xmlns:a16="http://schemas.microsoft.com/office/drawing/2014/main" id="{D478536E-0ED6-4415-9798-23711C14A722}"/>
              </a:ext>
            </a:extLst>
          </p:cNvPr>
          <p:cNvSpPr>
            <a:spLocks noGrp="1"/>
          </p:cNvSpPr>
          <p:nvPr>
            <p:ph type="body" sz="quarter" idx="4294967295"/>
          </p:nvPr>
        </p:nvSpPr>
        <p:spPr>
          <a:xfrm>
            <a:off x="6675438" y="1420813"/>
            <a:ext cx="5516562" cy="438150"/>
          </a:xfrm>
        </p:spPr>
        <p:txBody>
          <a:bodyPr/>
          <a:lstStyle/>
          <a:p>
            <a:r>
              <a:rPr lang="en-US" dirty="0">
                <a:solidFill>
                  <a:schemeClr val="accent1"/>
                </a:solidFill>
              </a:rPr>
              <a:t>Resource Description</a:t>
            </a:r>
          </a:p>
        </p:txBody>
      </p:sp>
      <p:sp>
        <p:nvSpPr>
          <p:cNvPr id="16" name="Title 15">
            <a:extLst>
              <a:ext uri="{FF2B5EF4-FFF2-40B4-BE49-F238E27FC236}">
                <a16:creationId xmlns:a16="http://schemas.microsoft.com/office/drawing/2014/main" id="{F583E955-F570-464C-843F-ABC995A5E482}"/>
              </a:ext>
            </a:extLst>
          </p:cNvPr>
          <p:cNvSpPr>
            <a:spLocks noGrp="1"/>
          </p:cNvSpPr>
          <p:nvPr>
            <p:ph type="title" idx="4294967295"/>
          </p:nvPr>
        </p:nvSpPr>
        <p:spPr>
          <a:xfrm>
            <a:off x="436880" y="336551"/>
            <a:ext cx="10944225" cy="865187"/>
          </a:xfrm>
        </p:spPr>
        <p:txBody>
          <a:bodyPr>
            <a:normAutofit/>
          </a:bodyPr>
          <a:lstStyle/>
          <a:p>
            <a:r>
              <a:rPr lang="en-US" sz="2000" dirty="0"/>
              <a:t>REST resources and their representations</a:t>
            </a:r>
          </a:p>
        </p:txBody>
      </p:sp>
    </p:spTree>
    <p:extLst>
      <p:ext uri="{BB962C8B-B14F-4D97-AF65-F5344CB8AC3E}">
        <p14:creationId xmlns:p14="http://schemas.microsoft.com/office/powerpoint/2010/main" val="114372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984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1477328"/>
          </a:xfrm>
          <a:prstGeom prst="rect">
            <a:avLst/>
          </a:prstGeom>
          <a:noFill/>
        </p:spPr>
        <p:txBody>
          <a:bodyPr wrap="square" rtlCol="0">
            <a:spAutoFit/>
          </a:bodyPr>
          <a:lstStyle/>
          <a:p>
            <a:r>
              <a:rPr lang="en-US" dirty="0">
                <a:solidFill>
                  <a:schemeClr val="tx2"/>
                </a:solidFill>
              </a:rPr>
              <a:t>HTTP standard provides eight HTTP methods that allow clients to interact and manipulate resources</a:t>
            </a:r>
          </a:p>
          <a:p>
            <a:endParaRPr lang="en-US" dirty="0">
              <a:solidFill>
                <a:schemeClr val="tx2"/>
              </a:solidFill>
            </a:endParaRPr>
          </a:p>
          <a:p>
            <a:r>
              <a:rPr lang="en-US" dirty="0">
                <a:solidFill>
                  <a:schemeClr val="tx2"/>
                </a:solidFill>
              </a:rPr>
              <a:t>Some of the commonly used methods are GET, POST, PUT, and DELETE </a:t>
            </a:r>
          </a:p>
          <a:p>
            <a:endParaRPr lang="en-US" dirty="0">
              <a:solidFill>
                <a:schemeClr val="tx2"/>
              </a:solidFill>
            </a:endParaRPr>
          </a:p>
        </p:txBody>
      </p:sp>
    </p:spTree>
    <p:extLst>
      <p:ext uri="{BB962C8B-B14F-4D97-AF65-F5344CB8AC3E}">
        <p14:creationId xmlns:p14="http://schemas.microsoft.com/office/powerpoint/2010/main" val="332921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4761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862322"/>
          </a:xfrm>
          <a:prstGeom prst="rect">
            <a:avLst/>
          </a:prstGeom>
          <a:noFill/>
        </p:spPr>
        <p:txBody>
          <a:bodyPr wrap="square" rtlCol="0">
            <a:spAutoFit/>
          </a:bodyPr>
          <a:lstStyle/>
          <a:p>
            <a:r>
              <a:rPr lang="en-US" dirty="0">
                <a:solidFill>
                  <a:schemeClr val="accent1"/>
                </a:solidFill>
              </a:rPr>
              <a:t>GET method:</a:t>
            </a:r>
          </a:p>
          <a:p>
            <a:endParaRPr lang="en-US" dirty="0">
              <a:solidFill>
                <a:schemeClr val="accent1"/>
              </a:solidFill>
            </a:endParaRPr>
          </a:p>
          <a:p>
            <a:r>
              <a:rPr lang="en-US" dirty="0">
                <a:solidFill>
                  <a:schemeClr val="accent1"/>
                </a:solidFill>
              </a:rPr>
              <a:t>The GET method is used to retrieve a resource’s representation. </a:t>
            </a:r>
          </a:p>
          <a:p>
            <a:endParaRPr lang="en-US" dirty="0">
              <a:solidFill>
                <a:schemeClr val="accent1"/>
              </a:solidFill>
            </a:endParaRPr>
          </a:p>
          <a:p>
            <a:r>
              <a:rPr lang="en-US" dirty="0">
                <a:solidFill>
                  <a:schemeClr val="accent1"/>
                </a:solidFill>
              </a:rPr>
              <a:t>For example, </a:t>
            </a:r>
          </a:p>
          <a:p>
            <a:r>
              <a:rPr lang="en-US" dirty="0">
                <a:solidFill>
                  <a:schemeClr val="accent1"/>
                </a:solidFill>
              </a:rPr>
              <a:t>a GET on the URI </a:t>
            </a:r>
            <a:r>
              <a:rPr lang="en-US" dirty="0">
                <a:solidFill>
                  <a:schemeClr val="accent1"/>
                </a:solidFill>
                <a:hlinkClick r:id="rId2"/>
              </a:rPr>
              <a:t>http://blog.example.com/posts/1</a:t>
            </a:r>
            <a:r>
              <a:rPr lang="en-US" dirty="0">
                <a:solidFill>
                  <a:schemeClr val="accent1"/>
                </a:solidFill>
              </a:rPr>
              <a:t> returns the representation of the blog post identified by 1. </a:t>
            </a:r>
          </a:p>
          <a:p>
            <a:endParaRPr lang="en-US" dirty="0">
              <a:solidFill>
                <a:schemeClr val="accent1"/>
              </a:solidFill>
            </a:endParaRPr>
          </a:p>
          <a:p>
            <a:r>
              <a:rPr lang="en-US" dirty="0">
                <a:solidFill>
                  <a:schemeClr val="accent1"/>
                </a:solidFill>
              </a:rPr>
              <a:t>By contrast, a GET on the URI </a:t>
            </a:r>
            <a:r>
              <a:rPr lang="en-US" dirty="0">
                <a:solidFill>
                  <a:schemeClr val="accent1"/>
                </a:solidFill>
                <a:hlinkClick r:id="rId3"/>
              </a:rPr>
              <a:t>http://blog.example.com/posts</a:t>
            </a:r>
            <a:r>
              <a:rPr lang="en-US" dirty="0">
                <a:solidFill>
                  <a:schemeClr val="accent1"/>
                </a:solidFill>
              </a:rPr>
              <a:t> retrieves a collection of blog posts. </a:t>
            </a:r>
          </a:p>
        </p:txBody>
      </p:sp>
    </p:spTree>
    <p:extLst>
      <p:ext uri="{BB962C8B-B14F-4D97-AF65-F5344CB8AC3E}">
        <p14:creationId xmlns:p14="http://schemas.microsoft.com/office/powerpoint/2010/main" val="102974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E35CA2A-0808-45D0-B686-CA92E6FAE869}"/>
              </a:ext>
            </a:extLst>
          </p:cNvPr>
          <p:cNvSpPr txBox="1"/>
          <p:nvPr/>
        </p:nvSpPr>
        <p:spPr>
          <a:xfrm>
            <a:off x="320480" y="678094"/>
            <a:ext cx="2043380" cy="400110"/>
          </a:xfrm>
          <a:prstGeom prst="rect">
            <a:avLst/>
          </a:prstGeom>
          <a:noFill/>
        </p:spPr>
        <p:txBody>
          <a:bodyPr wrap="none" rtlCol="0">
            <a:spAutoFit/>
          </a:bodyPr>
          <a:lstStyle/>
          <a:p>
            <a:r>
              <a:rPr lang="en-US" sz="2000" dirty="0">
                <a:solidFill>
                  <a:schemeClr val="tx2"/>
                </a:solidFill>
              </a:rPr>
              <a:t>HTTP methods</a:t>
            </a:r>
          </a:p>
        </p:txBody>
      </p:sp>
      <p:sp>
        <p:nvSpPr>
          <p:cNvPr id="8" name="TextBox 7">
            <a:extLst>
              <a:ext uri="{FF2B5EF4-FFF2-40B4-BE49-F238E27FC236}">
                <a16:creationId xmlns:a16="http://schemas.microsoft.com/office/drawing/2014/main" id="{69B7E3C6-252A-4F46-8046-25EA80B1C3D0}"/>
              </a:ext>
            </a:extLst>
          </p:cNvPr>
          <p:cNvSpPr txBox="1"/>
          <p:nvPr/>
        </p:nvSpPr>
        <p:spPr>
          <a:xfrm>
            <a:off x="320480" y="1458930"/>
            <a:ext cx="11227673" cy="2308324"/>
          </a:xfrm>
          <a:prstGeom prst="rect">
            <a:avLst/>
          </a:prstGeom>
          <a:noFill/>
        </p:spPr>
        <p:txBody>
          <a:bodyPr wrap="square" rtlCol="0">
            <a:spAutoFit/>
          </a:bodyPr>
          <a:lstStyle/>
          <a:p>
            <a:r>
              <a:rPr lang="en-US" dirty="0">
                <a:solidFill>
                  <a:schemeClr val="accent1"/>
                </a:solidFill>
              </a:rPr>
              <a:t>HEAD method:</a:t>
            </a:r>
          </a:p>
          <a:p>
            <a:endParaRPr lang="en-US" dirty="0">
              <a:solidFill>
                <a:schemeClr val="accent1"/>
              </a:solidFill>
            </a:endParaRPr>
          </a:p>
          <a:p>
            <a:r>
              <a:rPr lang="en-US" dirty="0">
                <a:solidFill>
                  <a:schemeClr val="accent1"/>
                </a:solidFill>
              </a:rPr>
              <a:t>The HEAD method allows a client to only retrieve the metadata associated with a resource. </a:t>
            </a:r>
          </a:p>
          <a:p>
            <a:r>
              <a:rPr lang="en-US" dirty="0">
                <a:solidFill>
                  <a:schemeClr val="accent1"/>
                </a:solidFill>
              </a:rPr>
              <a:t>No resource representation gets sent to the client.</a:t>
            </a:r>
          </a:p>
          <a:p>
            <a:endParaRPr lang="en-US" dirty="0">
              <a:solidFill>
                <a:schemeClr val="accent1"/>
              </a:solidFill>
            </a:endParaRPr>
          </a:p>
          <a:p>
            <a:r>
              <a:rPr lang="en-US" dirty="0">
                <a:solidFill>
                  <a:schemeClr val="accent1"/>
                </a:solidFill>
              </a:rPr>
              <a:t>This metadata represented as HTTP headers will be identical to the information sent in response to a GET request. The client uses this metadata to determine resource accessibility and recent modifications.</a:t>
            </a:r>
          </a:p>
        </p:txBody>
      </p:sp>
    </p:spTree>
    <p:extLst>
      <p:ext uri="{BB962C8B-B14F-4D97-AF65-F5344CB8AC3E}">
        <p14:creationId xmlns:p14="http://schemas.microsoft.com/office/powerpoint/2010/main" val="2993278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f9b258c7-9c72-463b-80f6-91d061ebb25d">Class book</Material_x0020_Type>
    <Level xmlns="f9b258c7-9c72-463b-80f6-91d061ebb25d">L1</Level>
    <Category xmlns="f9b258c7-9c72-463b-80f6-91d061ebb25d">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E580A2-B5BB-41A7-8F0B-A55BB074E045}">
  <ds:schemaRefs>
    <ds:schemaRef ds:uri="http://schemas.microsoft.com/office/2006/metadata/properties"/>
    <ds:schemaRef ds:uri="http://schemas.microsoft.com/office/infopath/2007/PartnerControls"/>
    <ds:schemaRef ds:uri="http://schemas.microsoft.com/sharepoint/v3/fields"/>
    <ds:schemaRef ds:uri="f9b258c7-9c72-463b-80f6-91d061ebb25d"/>
  </ds:schemaRefs>
</ds:datastoreItem>
</file>

<file path=customXml/itemProps2.xml><?xml version="1.0" encoding="utf-8"?>
<ds:datastoreItem xmlns:ds="http://schemas.openxmlformats.org/officeDocument/2006/customXml" ds:itemID="{2B884F9D-6C3B-47AD-916C-319B05AC5E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492288-EEFF-4B1B-BD91-6DC41E1DBC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_NEW template_CG</Template>
  <TotalTime>6074</TotalTime>
  <Words>1246</Words>
  <Application>Microsoft Office PowerPoint</Application>
  <PresentationFormat>Widescreen</PresentationFormat>
  <Paragraphs>236</Paragraphs>
  <Slides>19</Slides>
  <Notes>6</Notes>
  <HiddenSlides>0</HiddenSlides>
  <MMClips>0</MMClips>
  <ScaleCrop>false</ScaleCrop>
  <HeadingPairs>
    <vt:vector size="8" baseType="variant">
      <vt:variant>
        <vt:lpstr>Fonts Used</vt:lpstr>
      </vt:variant>
      <vt:variant>
        <vt:i4>5</vt:i4>
      </vt:variant>
      <vt:variant>
        <vt:lpstr>Theme</vt:lpstr>
      </vt:variant>
      <vt:variant>
        <vt:i4>5</vt:i4>
      </vt:variant>
      <vt:variant>
        <vt:lpstr>Embedded OLE Servers</vt:lpstr>
      </vt:variant>
      <vt:variant>
        <vt:i4>1</vt:i4>
      </vt:variant>
      <vt:variant>
        <vt:lpstr>Slide Titles</vt:lpstr>
      </vt:variant>
      <vt:variant>
        <vt:i4>19</vt:i4>
      </vt:variant>
    </vt:vector>
  </HeadingPairs>
  <TitlesOfParts>
    <vt:vector size="30" baseType="lpstr">
      <vt:lpstr>Arial</vt:lpstr>
      <vt:lpstr>Calibri</vt:lpstr>
      <vt:lpstr>Georgia</vt:lpstr>
      <vt:lpstr>Verdana</vt:lpstr>
      <vt:lpstr>Wingdings</vt:lpstr>
      <vt:lpstr>Content and Image Layouts</vt:lpstr>
      <vt:lpstr>Capgemini 2017_Cover slides</vt:lpstr>
      <vt:lpstr>Section slides</vt:lpstr>
      <vt:lpstr>Content Layouts</vt:lpstr>
      <vt:lpstr>1_Content and Image Layouts</vt:lpstr>
      <vt:lpstr>think-cell Slide</vt:lpstr>
      <vt:lpstr>Introduction to Web Services</vt:lpstr>
      <vt:lpstr>Lesson Objectives</vt:lpstr>
      <vt:lpstr>REST Fundamentals</vt:lpstr>
      <vt:lpstr>Principle of REST </vt:lpstr>
      <vt:lpstr>PowerPoint Presentation</vt:lpstr>
      <vt:lpstr>REST resources and their representations</vt:lpstr>
      <vt:lpstr>PowerPoint Presentation</vt:lpstr>
      <vt:lpstr>PowerPoint Presentation</vt:lpstr>
      <vt:lpstr>PowerPoint Presentation</vt:lpstr>
      <vt:lpstr>PowerPoint Presentation</vt:lpstr>
      <vt:lpstr>PowerPoint Presentation</vt:lpstr>
      <vt:lpstr>PowerPoint Presentation</vt:lpstr>
      <vt:lpstr>HTTP methods  PUT vs. POST</vt:lpstr>
      <vt:lpstr>HTTP methods PUT vs. POST (Cont’d)</vt:lpstr>
      <vt:lpstr>PowerPoint Presentation</vt:lpstr>
      <vt:lpstr>List of REST Frameworks</vt:lpstr>
      <vt:lpstr>Benefits of RESTful Design</vt:lpstr>
      <vt:lpstr>Summary</vt:lpstr>
      <vt:lpstr>Review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Webservices with Spring</dc:title>
  <dc:creator>Tembhare, Anjulata</dc:creator>
  <cp:lastModifiedBy>Tembhare, Anjulata</cp:lastModifiedBy>
  <cp:revision>29</cp:revision>
  <dcterms:created xsi:type="dcterms:W3CDTF">2018-02-11T08:37:27Z</dcterms:created>
  <dcterms:modified xsi:type="dcterms:W3CDTF">2018-09-05T06:35:42Z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